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8" r:id="rId13"/>
  </p:sldIdLst>
  <p:sldSz cx="9144000" cy="6858000" type="screen4x3"/>
  <p:notesSz cx="9144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022" autoAdjust="0"/>
  </p:normalViewPr>
  <p:slideViewPr>
    <p:cSldViewPr>
      <p:cViewPr varScale="1">
        <p:scale>
          <a:sx n="77" d="100"/>
          <a:sy n="77" d="100"/>
        </p:scale>
        <p:origin x="2060" y="3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CB49C-95DE-486D-A0D2-88583C233901}" type="datetimeFigureOut">
              <a:rPr lang="de-DE" smtClean="0"/>
              <a:t>06.07.2022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F017D-AA14-4068-BA46-09BEFB18CF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13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Powerglove 1989 (für NES)</a:t>
            </a:r>
          </a:p>
          <a:p>
            <a:pPr marL="171450" indent="-171450">
              <a:buFontTx/>
              <a:buChar char="-"/>
            </a:pPr>
            <a:r>
              <a:rPr lang="de-DE" noProof="0" dirty="0"/>
              <a:t>Biegesensor</a:t>
            </a:r>
            <a:r>
              <a:rPr lang="en-NZ" dirty="0"/>
              <a:t> DMS </a:t>
            </a:r>
            <a:r>
              <a:rPr lang="de-DE" noProof="0" dirty="0"/>
              <a:t>Dehn-Messstreifen</a:t>
            </a:r>
          </a:p>
          <a:p>
            <a:pPr marL="171450" indent="-171450">
              <a:buFontTx/>
              <a:buChar char="-"/>
            </a:pPr>
            <a:r>
              <a:rPr lang="de-DE" dirty="0"/>
              <a:t>kommerzielle Lösungen </a:t>
            </a:r>
            <a:r>
              <a:rPr lang="de-DE" noProof="0" dirty="0"/>
              <a:t>Firma</a:t>
            </a:r>
            <a:r>
              <a:rPr lang="de-DE" dirty="0"/>
              <a:t> </a:t>
            </a:r>
            <a:r>
              <a:rPr lang="de-DE" dirty="0" err="1"/>
              <a:t>CyberGlove</a:t>
            </a:r>
            <a:r>
              <a:rPr lang="de-DE" dirty="0"/>
              <a:t> – gleiches Prinzip</a:t>
            </a:r>
          </a:p>
          <a:p>
            <a:pPr marL="171450" indent="-171450">
              <a:buFontTx/>
              <a:buChar char="-"/>
            </a:pPr>
            <a:r>
              <a:rPr lang="de-DE" dirty="0"/>
              <a:t>Anderes Prinzip: Cobra </a:t>
            </a:r>
            <a:r>
              <a:rPr lang="de-DE" dirty="0" err="1"/>
              <a:t>Glove</a:t>
            </a:r>
            <a:r>
              <a:rPr lang="de-DE" dirty="0"/>
              <a:t> – IMUs – Beschleunigungen- Rotationen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Klassisches </a:t>
            </a:r>
            <a:r>
              <a:rPr lang="de-DE" dirty="0" err="1"/>
              <a:t>Motiontracking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Triangulation 3-über 10 Kameras</a:t>
            </a:r>
          </a:p>
          <a:p>
            <a:pPr marL="171450" indent="-171450">
              <a:buFontTx/>
              <a:buChar char="-"/>
            </a:pPr>
            <a:r>
              <a:rPr lang="de-DE" dirty="0"/>
              <a:t>Marker/Muster  </a:t>
            </a:r>
            <a:r>
              <a:rPr lang="de-DE" dirty="0">
                <a:sym typeface="Wingdings" panose="05000000000000000000" pitchFamily="2" charset="2"/>
              </a:rPr>
              <a:t> Infrarotpulse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F017D-AA14-4068-BA46-09BEFB18CF3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180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Dehnungsmessstreifen</a:t>
            </a:r>
            <a:r>
              <a:rPr lang="de-DE" dirty="0"/>
              <a:t> (</a:t>
            </a:r>
            <a:r>
              <a:rPr lang="de-DE" b="1" dirty="0"/>
              <a:t>DMS)</a:t>
            </a:r>
          </a:p>
          <a:p>
            <a:r>
              <a:rPr lang="de-DE" b="1" dirty="0"/>
              <a:t>Kosten: 20-30 Euro pro Messstreifen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F017D-AA14-4068-BA46-09BEFB18CF3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405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Kamera – nur eine – Mit künstlicher Intelligenz</a:t>
            </a:r>
          </a:p>
          <a:p>
            <a:r>
              <a:rPr lang="de-DE" noProof="0" dirty="0"/>
              <a:t>Mediapipe – Objekterkennung</a:t>
            </a:r>
          </a:p>
          <a:p>
            <a:r>
              <a:rPr lang="de-DE" noProof="0" dirty="0"/>
              <a:t>Untermodelle - Handgestenerkennung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F017D-AA14-4068-BA46-09BEFB18CF3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2639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F017D-AA14-4068-BA46-09BEFB18CF3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0952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1587" y="1151730"/>
            <a:ext cx="9132887" cy="57062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11" name="Rechteck 1"/>
          <p:cNvSpPr>
            <a:spLocks noChangeArrowheads="1"/>
          </p:cNvSpPr>
          <p:nvPr userDrawn="1"/>
        </p:nvSpPr>
        <p:spPr bwMode="auto">
          <a:xfrm flipH="1">
            <a:off x="0" y="1154112"/>
            <a:ext cx="9162000" cy="5724000"/>
          </a:xfrm>
          <a:prstGeom prst="corner">
            <a:avLst>
              <a:gd name="adj1" fmla="val 4943"/>
              <a:gd name="adj2" fmla="val 5009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531316" y="1412776"/>
            <a:ext cx="8163422" cy="643241"/>
          </a:xfrm>
        </p:spPr>
        <p:txBody>
          <a:bodyPr wrap="square">
            <a:noAutofit/>
          </a:bodyPr>
          <a:lstStyle>
            <a:lvl1pPr>
              <a:defRPr sz="3200" b="0">
                <a:solidFill>
                  <a:srgbClr val="2D89CC"/>
                </a:solidFill>
                <a:latin typeface="+mj-lt"/>
                <a:cs typeface="Calibri"/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10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39999" y="2060848"/>
            <a:ext cx="8154739" cy="246221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 bwMode="auto">
          <a:xfrm>
            <a:off x="4725988" y="6195148"/>
            <a:ext cx="3968750" cy="186601"/>
          </a:xfrm>
        </p:spPr>
        <p:txBody>
          <a:bodyPr wrap="square" anchor="b" anchorCtr="0">
            <a:spAutoFit/>
          </a:bodyPr>
          <a:lstStyle>
            <a:lvl1pPr algn="r">
              <a:defRPr sz="12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8" name="Inhaltsplatzhalter 7"/>
          <p:cNvSpPr>
            <a:spLocks noGrp="1"/>
          </p:cNvSpPr>
          <p:nvPr>
            <p:ph sz="quarter" idx="16" hasCustomPrompt="1"/>
          </p:nvPr>
        </p:nvSpPr>
        <p:spPr bwMode="auto">
          <a:xfrm>
            <a:off x="536575" y="5517232"/>
            <a:ext cx="3963988" cy="864518"/>
          </a:xfrm>
        </p:spPr>
        <p:txBody>
          <a:bodyPr wrap="none" anchor="b" anchorCtr="0"/>
          <a:lstStyle>
            <a:lvl1pPr>
              <a:defRPr sz="1050"/>
            </a:lvl1pPr>
          </a:lstStyle>
          <a:p>
            <a:pPr>
              <a:defRPr/>
            </a:pPr>
            <a:r>
              <a:rPr lang="de-DE"/>
              <a:t>Für Zusatzlogo auf das Bild-Symbol klicken</a:t>
            </a:r>
            <a:endParaRPr/>
          </a:p>
        </p:txBody>
      </p:sp>
      <p:sp>
        <p:nvSpPr>
          <p:cNvPr id="17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2545361" y="6637413"/>
            <a:ext cx="504946" cy="180000"/>
          </a:xfrm>
        </p:spPr>
        <p:txBody>
          <a:bodyPr vert="horz" anchor="b" anchorCtr="0">
            <a:noAutofit/>
          </a:bodyPr>
          <a:lstStyle>
            <a:lvl1pPr algn="l">
              <a:defRPr sz="90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‹Nr.›</a:t>
            </a:fld>
            <a:endParaRPr lang="de-DE">
              <a:cs typeface="Calibri"/>
            </a:endParaRPr>
          </a:p>
        </p:txBody>
      </p:sp>
      <p:sp>
        <p:nvSpPr>
          <p:cNvPr id="18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3276256" y="6637413"/>
            <a:ext cx="3527992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>
              <a:defRPr sz="90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marL="0" marR="0" lvl="0" indent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900" b="0" i="0" u="none" strike="noStrike" cap="none" spc="0">
                <a:ln>
                  <a:noFill/>
                </a:ln>
                <a:solidFill>
                  <a:srgbClr val="FFFFFF"/>
                </a:solidFill>
                <a:latin typeface="Calibri"/>
                <a:cs typeface="Calibri"/>
              </a:rPr>
              <a:t>Max Mustermann | Musterbezeichnung</a:t>
            </a:r>
            <a:endParaRPr/>
          </a:p>
        </p:txBody>
      </p:sp>
      <p:sp>
        <p:nvSpPr>
          <p:cNvPr id="19" name="Fußzeilenplatzhalter 2"/>
          <p:cNvSpPr>
            <a:spLocks noGrp="1"/>
          </p:cNvSpPr>
          <p:nvPr>
            <p:ph type="ftr" sz="quarter" idx="13"/>
          </p:nvPr>
        </p:nvSpPr>
        <p:spPr bwMode="auto">
          <a:xfrm>
            <a:off x="7092280" y="6637413"/>
            <a:ext cx="1602458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r">
              <a:defRPr sz="900" b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marL="0" marR="0" lvl="0" indent="0" algn="r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900" b="0" i="0" u="none" strike="noStrike" cap="none" spc="0">
                <a:ln>
                  <a:noFill/>
                </a:ln>
                <a:solidFill>
                  <a:srgbClr val="FFFFFF"/>
                </a:solidFill>
                <a:latin typeface="Calibri"/>
                <a:cs typeface="Calibri"/>
              </a:rPr>
              <a:t>Datum xx.xx.xxxx</a:t>
            </a:r>
          </a:p>
        </p:txBody>
      </p:sp>
      <p:sp>
        <p:nvSpPr>
          <p:cNvPr id="20" name="Textfeld 19"/>
          <p:cNvSpPr txBox="1"/>
          <p:nvPr userDrawn="1"/>
        </p:nvSpPr>
        <p:spPr bwMode="auto">
          <a:xfrm>
            <a:off x="539899" y="6637413"/>
            <a:ext cx="1875185" cy="1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1200" b="1" i="0" u="none" strike="noStrike" cap="none" spc="0">
                <a:ln>
                  <a:noFill/>
                </a:ln>
                <a:solidFill>
                  <a:srgbClr val="FFFFFF"/>
                </a:solidFill>
                <a:cs typeface="Arial"/>
              </a:rPr>
              <a:t>Wissen durch Praxis stärkt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>
                <a:solidFill>
                  <a:srgbClr val="2D89CC"/>
                </a:solidFill>
                <a:latin typeface="+mj-lt"/>
                <a:cs typeface="Calibri"/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>
            <a:lvl1pPr>
              <a:defRPr>
                <a:latin typeface="+mn-lt"/>
                <a:cs typeface="Calibri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/>
              </a:defRPr>
            </a:lvl3pPr>
            <a:lvl4pPr marL="809625" indent="-266700">
              <a:buClr>
                <a:srgbClr val="2D89CC"/>
              </a:buClr>
              <a:buFont typeface="Arial"/>
              <a:buChar char="•"/>
              <a:defRPr sz="1600">
                <a:latin typeface="+mn-lt"/>
                <a:cs typeface="Calibri"/>
              </a:defRPr>
            </a:lvl4pPr>
            <a:lvl5pPr marL="1076325" indent="-266700">
              <a:buClr>
                <a:srgbClr val="2D89CC"/>
              </a:buClr>
              <a:buFont typeface="Arial"/>
              <a:buChar char="•"/>
              <a:defRPr sz="1600">
                <a:latin typeface="+mn-lt"/>
                <a:cs typeface="Calibri"/>
              </a:defRPr>
            </a:lvl5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 bwMode="auto"/>
        <p:txBody>
          <a:bodyPr/>
          <a:lstStyle>
            <a:lvl1pPr algn="l">
              <a:defRPr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‹Nr.›</a:t>
            </a:fld>
            <a:endParaRPr lang="de-DE">
              <a:cs typeface="Calibri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 bwMode="auto"/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Datum xx.xx.xxxx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Blank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504946" cy="138499"/>
          </a:xfrm>
        </p:spPr>
        <p:txBody>
          <a:bodyPr/>
          <a:lstStyle>
            <a:lvl1pPr algn="l">
              <a:defRPr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‹Nr.›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42668"/>
            <a:ext cx="3600000" cy="155107"/>
          </a:xfrm>
        </p:spPr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42668"/>
            <a:ext cx="1800000" cy="155107"/>
          </a:xfrm>
        </p:spPr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Datum xx.xx.xxxx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auto">
          <a:xfrm>
            <a:off x="521999" y="1154113"/>
            <a:ext cx="8173033" cy="6714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17" name="Rechteck 1"/>
          <p:cNvSpPr>
            <a:spLocks noChangeArrowheads="1"/>
          </p:cNvSpPr>
          <p:nvPr userDrawn="1"/>
        </p:nvSpPr>
        <p:spPr bwMode="auto">
          <a:xfrm flipH="1">
            <a:off x="7068129" y="4778101"/>
            <a:ext cx="2088000" cy="2088000"/>
          </a:xfrm>
          <a:prstGeom prst="corner">
            <a:avLst>
              <a:gd name="adj1" fmla="val 9651"/>
              <a:gd name="adj2" fmla="val 9141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4"/>
          </p:nvPr>
        </p:nvSpPr>
        <p:spPr bwMode="auto"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r">
              <a:defRPr sz="90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pPr algn="l"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‹Nr.›</a:t>
            </a:fld>
            <a:endParaRPr lang="de-DE">
              <a:cs typeface="Calibri"/>
            </a:endParaRP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2"/>
          </p:nvPr>
        </p:nvSpPr>
        <p:spPr bwMode="auto"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>
                <a:solidFill>
                  <a:srgbClr val="000000"/>
                </a:solidFill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 bwMode="auto">
          <a:xfrm>
            <a:off x="5152147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>
                <a:solidFill>
                  <a:srgbClr val="000000"/>
                </a:solidFill>
                <a:latin typeface="+mj-lt"/>
                <a:cs typeface="Arial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>
                <a:cs typeface="Calibri"/>
              </a:rPr>
              <a:t>Datum xx.xx.xxxx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7058372" y="222548"/>
            <a:ext cx="1800000" cy="7265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/>
  <p:txStyles>
    <p:titleStyle>
      <a:lvl1pPr algn="l" defTabSz="914400">
        <a:lnSpc>
          <a:spcPct val="90000"/>
        </a:lnSpc>
        <a:spcBef>
          <a:spcPts val="0"/>
        </a:spcBef>
        <a:buNone/>
        <a:defRPr sz="3200" b="0">
          <a:solidFill>
            <a:srgbClr val="2D89CC"/>
          </a:solidFill>
          <a:latin typeface="+mj-lt"/>
          <a:ea typeface="+mj-ea"/>
          <a:cs typeface="Calibri"/>
        </a:defRPr>
      </a:lvl1pPr>
    </p:titleStyle>
    <p:bodyStyle>
      <a:lvl1pPr marL="0" indent="0" algn="l" defTabSz="914400">
        <a:spcBef>
          <a:spcPts val="0"/>
        </a:spcBef>
        <a:buFont typeface="Arial"/>
        <a:buNone/>
        <a:defRPr sz="1800">
          <a:solidFill>
            <a:schemeClr val="tx1"/>
          </a:solidFill>
          <a:latin typeface="+mn-lt"/>
          <a:ea typeface="+mn-ea"/>
          <a:cs typeface="Calibri"/>
        </a:defRPr>
      </a:lvl1pPr>
      <a:lvl2pPr marL="266700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Calibri"/>
        </a:defRPr>
      </a:lvl2pPr>
      <a:lvl3pPr marL="5429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Calibri"/>
        </a:defRPr>
      </a:lvl3pPr>
      <a:lvl4pPr marL="8096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Calibri"/>
        </a:defRPr>
      </a:lvl4pPr>
      <a:lvl5pPr marL="10763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Calibri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solutions/hands" TargetMode="External"/><Relationship Id="rId2" Type="http://schemas.openxmlformats.org/officeDocument/2006/relationships/hyperlink" Target="https://ai.googleblog.com/2019/08/on-device-real-time-hand-tracking-with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ive.com/media/filer_public/fed-assets/tracker3/images/metaimage.png" TargetMode="External"/><Relationship Id="rId5" Type="http://schemas.openxmlformats.org/officeDocument/2006/relationships/hyperlink" Target="https://www.ni.com/docs/de-DE/bundle/labview/page/lvhowto/build_web_service.html" TargetMode="External"/><Relationship Id="rId4" Type="http://schemas.openxmlformats.org/officeDocument/2006/relationships/hyperlink" Target="https://handsfree.js.org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sa/3.0/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hyperlink" Target="https://www.researchgate.net/figure/Placement-of-the-reflective-markers-64-mm-spheres-on-the-right-hand-for-enabling_fig2_336201369" TargetMode="External"/><Relationship Id="rId4" Type="http://schemas.microsoft.com/office/2007/relationships/hdphoto" Target="../media/hdphoto2.wdp"/><Relationship Id="rId9" Type="http://schemas.openxmlformats.org/officeDocument/2006/relationships/hyperlink" Target="https://www.vicon.com/hardware/camera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sa/3.0/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apipe.dev/assets/img/photos/demo_object_detector.jpg" TargetMode="Externa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531316" y="1641265"/>
            <a:ext cx="8163422" cy="864518"/>
          </a:xfrm>
        </p:spPr>
        <p:txBody>
          <a:bodyPr/>
          <a:lstStyle/>
          <a:p>
            <a:r>
              <a:rPr lang="de-DE" sz="1800" b="1" i="0" u="none" strike="noStrike" baseline="0" dirty="0">
                <a:latin typeface="LMRoman12-Bold"/>
              </a:rPr>
              <a:t>Entwicklung und Umsetzung einer intuitiven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Steuerung f</a:t>
            </a:r>
            <a:r>
              <a:rPr lang="de-DE" sz="1800" b="1" dirty="0">
                <a:latin typeface="LMRoman12-Bold"/>
              </a:rPr>
              <a:t>ü</a:t>
            </a:r>
            <a:r>
              <a:rPr lang="de-DE" sz="1800" b="1" i="0" u="none" strike="noStrike" baseline="0" dirty="0">
                <a:latin typeface="LMRoman12-Bold"/>
              </a:rPr>
              <a:t>r eine Roboterhand durch Erfassen der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Geste einer menschlichen Hand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535657" y="2638335"/>
            <a:ext cx="8154739" cy="2462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b="1" dirty="0"/>
              <a:t>Fachbereich 2  </a:t>
            </a:r>
            <a:r>
              <a:rPr lang="de-DE" dirty="0"/>
              <a:t>Informatik und Ingenieurwissenschaften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dirty="0"/>
              <a:t>Seite  </a:t>
            </a:r>
            <a:fld id="{3733AE7F-6935-469B-B7EA-A7DFC1F0D075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dirty="0"/>
              <a:t>Datum 07.07.22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94828-47E8-359B-38CF-C4CE23516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776288" y="2580705"/>
            <a:ext cx="2286000" cy="3838575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9DA13A9-6329-66FD-A036-D0B8B6D88009}"/>
              </a:ext>
            </a:extLst>
          </p:cNvPr>
          <p:cNvGrpSpPr/>
          <p:nvPr/>
        </p:nvGrpSpPr>
        <p:grpSpPr>
          <a:xfrm>
            <a:off x="5148065" y="2934696"/>
            <a:ext cx="4032448" cy="3427914"/>
            <a:chOff x="5148065" y="2934696"/>
            <a:chExt cx="4032448" cy="3427914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8F2B36B-B6D9-B0B1-AEE0-03A90F9B9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48" r="17260" b="-648"/>
            <a:stretch/>
          </p:blipFill>
          <p:spPr>
            <a:xfrm>
              <a:off x="5148065" y="2934696"/>
              <a:ext cx="4032448" cy="3427914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8BBF2045-2284-EFBA-6E44-F9459F4D7180}"/>
                </a:ext>
              </a:extLst>
            </p:cNvPr>
            <p:cNvSpPr txBox="1"/>
            <p:nvPr/>
          </p:nvSpPr>
          <p:spPr>
            <a:xfrm rot="1198036">
              <a:off x="7449476" y="3792953"/>
              <a:ext cx="888064" cy="123111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r>
                <a:rPr lang="de-DE" sz="800" dirty="0">
                  <a:solidFill>
                    <a:schemeClr val="bg2"/>
                  </a:solidFill>
                </a:rPr>
                <a:t>Licence: </a:t>
              </a:r>
              <a:r>
                <a:rPr lang="de-DE" sz="800" dirty="0">
                  <a:solidFill>
                    <a:schemeClr val="bg2"/>
                  </a:solidFill>
                  <a:hlinkClick r:id="rId5"/>
                </a:rPr>
                <a:t>CC BY-NC-SA</a:t>
              </a:r>
              <a:endParaRPr lang="de-DE" sz="800" b="0" dirty="0">
                <a:solidFill>
                  <a:schemeClr val="bg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80893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Danke</a:t>
            </a:r>
            <a:endParaRPr lang="de-DE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10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 dirty="0" err="1"/>
              <a:t>Literatur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[1] Stefan Hesse. </a:t>
            </a:r>
            <a:r>
              <a:rPr lang="de-DE" sz="1050" b="0" i="1" u="none" strike="noStrike" dirty="0">
                <a:latin typeface="LMRoman12-Italic"/>
              </a:rPr>
              <a:t>Grundlagen der Handhabungstechnik</a:t>
            </a:r>
            <a:r>
              <a:rPr lang="de-DE" sz="1050" b="0" i="0" u="none" strike="noStrike" dirty="0">
                <a:latin typeface="LMRoman12-Regular"/>
              </a:rPr>
              <a:t>. 3. Carl Hanser Verlag GmbH Co KG, 2013. </a:t>
            </a:r>
            <a:r>
              <a:rPr lang="de-DE" sz="1050" b="0" i="0" u="none" strike="noStrike" dirty="0" err="1">
                <a:latin typeface="LMRomanCaps10-Regular"/>
              </a:rPr>
              <a:t>isbn</a:t>
            </a:r>
            <a:r>
              <a:rPr lang="de-DE" sz="1050" b="0" i="0" u="none" strike="noStrike" dirty="0">
                <a:latin typeface="LMRoman12-Regular"/>
              </a:rPr>
              <a:t>: 978-3-446-43596-4.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[2] R. Jansen. ”Stand und Perspektiven der Roboter in der Verpackungstechnik“. </a:t>
            </a:r>
            <a:r>
              <a:rPr lang="de-DE" sz="1050" b="0" i="0" u="none" strike="noStrike" dirty="0" err="1">
                <a:latin typeface="LMRoman12-Regular"/>
              </a:rPr>
              <a:t>In:</a:t>
            </a:r>
            <a:r>
              <a:rPr lang="de-DE" sz="1050" b="0" i="1" u="none" strike="noStrike" dirty="0" err="1">
                <a:latin typeface="LMRoman12-Italic"/>
              </a:rPr>
              <a:t>VDI</a:t>
            </a:r>
            <a:r>
              <a:rPr lang="de-DE" sz="1050" b="0" i="1" u="none" strike="noStrike" dirty="0">
                <a:latin typeface="LMRoman12-Italic"/>
              </a:rPr>
              <a:t> Berichte 850, Roboter in der Verpackungstechnik </a:t>
            </a:r>
            <a:r>
              <a:rPr lang="de-DE" sz="1050" b="0" i="0" u="none" strike="noStrike" dirty="0">
                <a:latin typeface="LMRoman12-Regular"/>
              </a:rPr>
              <a:t>(1990).</a:t>
            </a:r>
            <a:endParaRPr dirty="0"/>
          </a:p>
          <a:p>
            <a:pPr algn="l">
              <a:lnSpc>
                <a:spcPct val="110000"/>
              </a:lnSpc>
              <a:defRPr/>
            </a:pPr>
            <a:r>
              <a:rPr lang="de-DE" sz="1050" b="0" i="0" u="none" strike="noStrike" dirty="0">
                <a:latin typeface="LMRoman12-Regular"/>
              </a:rPr>
              <a:t>[3] Andreas Wolf und Ralf Steinmann. </a:t>
            </a:r>
            <a:r>
              <a:rPr lang="de-DE" sz="1050" b="0" i="1" u="none" strike="noStrike" dirty="0">
                <a:latin typeface="LMRoman12-Italic"/>
              </a:rPr>
              <a:t>Greifer in Bewegung - Faszination der Automatisierung von Handhabungsaufgaben</a:t>
            </a:r>
            <a:r>
              <a:rPr lang="de-DE" sz="1050" b="0" i="0" u="none" strike="noStrike" dirty="0">
                <a:latin typeface="LMRoman12-Regular"/>
              </a:rPr>
              <a:t>. </a:t>
            </a: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      M</a:t>
            </a:r>
            <a:r>
              <a:rPr lang="de-DE" sz="1050" dirty="0">
                <a:latin typeface="LMRoman12-Regular"/>
              </a:rPr>
              <a:t>ü</a:t>
            </a:r>
            <a:r>
              <a:rPr lang="de-DE" sz="1050" b="0" i="0" u="none" strike="noStrike" dirty="0">
                <a:latin typeface="LMRoman12-Regular"/>
              </a:rPr>
              <a:t>nchen: Carl Hanser Verlag GmbH Co KG, 2016. </a:t>
            </a:r>
            <a:r>
              <a:rPr lang="de-DE" sz="1050" b="0" i="0" u="none" strike="noStrike" dirty="0" err="1">
                <a:latin typeface="LMRomanCaps10-Regular"/>
              </a:rPr>
              <a:t>isbn</a:t>
            </a:r>
            <a:r>
              <a:rPr lang="de-DE" sz="1050" b="0" i="0" u="none" strike="noStrike" dirty="0">
                <a:latin typeface="LMRoman12-Regular"/>
              </a:rPr>
              <a:t>: 978-3-446-43993-1.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[4] Thomas G. Zimmerman. ”Optical flex </a:t>
            </a:r>
            <a:r>
              <a:rPr lang="de-DE" sz="1050" b="0" i="0" u="none" strike="noStrike" dirty="0" err="1">
                <a:latin typeface="LMRoman12-Regular"/>
              </a:rPr>
              <a:t>sensor</a:t>
            </a:r>
            <a:r>
              <a:rPr lang="de-DE" sz="1050" b="0" i="0" u="none" strike="noStrike" dirty="0">
                <a:latin typeface="LMRoman12-Regular"/>
              </a:rPr>
              <a:t>“. In: </a:t>
            </a:r>
            <a:r>
              <a:rPr lang="de-DE" sz="1050" b="0" i="1" u="none" strike="noStrike" dirty="0">
                <a:latin typeface="LMRoman12-Italic"/>
              </a:rPr>
              <a:t>US 4542291 </a:t>
            </a:r>
            <a:r>
              <a:rPr lang="de-DE" sz="1050" b="0" i="0" u="none" strike="noStrike" dirty="0">
                <a:latin typeface="LMRoman12-Regular"/>
              </a:rPr>
              <a:t>(1982).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[5] Greg Bryant, Russell Eberhart, Erik Frederick, John </a:t>
            </a:r>
            <a:r>
              <a:rPr lang="de-DE" sz="1050" b="0" i="0" u="none" strike="noStrike" dirty="0" err="1">
                <a:latin typeface="LMRoman12-Regular"/>
              </a:rPr>
              <a:t>Gawel</a:t>
            </a:r>
            <a:r>
              <a:rPr lang="de-DE" sz="1050" b="0" i="0" u="none" strike="noStrike" dirty="0">
                <a:latin typeface="LMRoman12-Regular"/>
              </a:rPr>
              <a:t>, Stephen Turner. </a:t>
            </a:r>
            <a:r>
              <a:rPr lang="de-DE" sz="1050" b="0" i="1" u="none" strike="noStrike" dirty="0">
                <a:latin typeface="LMRoman12-Italic"/>
              </a:rPr>
              <a:t>1993 VR Conference Proceedings: abgerufen am 19.06.22</a:t>
            </a:r>
            <a:r>
              <a:rPr lang="de-DE" sz="1050" b="0" i="0" u="none" strike="noStrike" dirty="0">
                <a:latin typeface="LMRoman12-Regular"/>
              </a:rPr>
              <a:t>. 1993.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[6] </a:t>
            </a:r>
            <a:r>
              <a:rPr lang="de-DE" sz="1050" b="0" i="0" u="none" strike="noStrike" dirty="0" err="1">
                <a:latin typeface="LMRoman12-Regular"/>
              </a:rPr>
              <a:t>CyberGlove</a:t>
            </a:r>
            <a:r>
              <a:rPr lang="de-DE" sz="1050" b="0" i="0" u="none" strike="noStrike" dirty="0">
                <a:latin typeface="LMRoman12-Regular"/>
              </a:rPr>
              <a:t>. </a:t>
            </a:r>
            <a:r>
              <a:rPr lang="de-DE" sz="1050" b="0" i="1" u="none" strike="noStrike" dirty="0" err="1">
                <a:latin typeface="LMRoman12-Italic"/>
              </a:rPr>
              <a:t>Cyber</a:t>
            </a:r>
            <a:r>
              <a:rPr lang="de-DE" sz="1050" b="0" i="1" u="none" strike="noStrike" dirty="0">
                <a:latin typeface="LMRoman12-Italic"/>
              </a:rPr>
              <a:t> </a:t>
            </a:r>
            <a:r>
              <a:rPr lang="de-DE" sz="1050" b="0" i="1" u="none" strike="noStrike" dirty="0" err="1">
                <a:latin typeface="LMRoman12-Italic"/>
              </a:rPr>
              <a:t>Glove</a:t>
            </a:r>
            <a:r>
              <a:rPr lang="de-DE" sz="1050" b="0" i="1" u="none" strike="noStrike" dirty="0">
                <a:latin typeface="LMRoman12-Italic"/>
              </a:rPr>
              <a:t> Systems</a:t>
            </a:r>
            <a:r>
              <a:rPr lang="de-DE" sz="1050" b="0" i="0" u="none" strike="noStrike" dirty="0">
                <a:latin typeface="LMRoman12-Regular"/>
              </a:rPr>
              <a:t>. 2017.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en-US" sz="1050" b="0" i="0" u="none" strike="noStrike" dirty="0">
                <a:latin typeface="LMRoman12-Regular"/>
              </a:rPr>
              <a:t>[7] </a:t>
            </a:r>
            <a:r>
              <a:rPr lang="en-US" sz="1050" b="0" i="0" u="none" strike="noStrike" dirty="0" err="1">
                <a:latin typeface="LMRoman12-Regular"/>
              </a:rPr>
              <a:t>AiQ</a:t>
            </a:r>
            <a:r>
              <a:rPr lang="en-US" sz="1050" b="0" i="0" u="none" strike="noStrike" dirty="0">
                <a:latin typeface="LMRoman12-Regular"/>
              </a:rPr>
              <a:t> </a:t>
            </a:r>
            <a:r>
              <a:rPr lang="en-US" sz="1050" b="0" i="0" u="none" strike="noStrike" dirty="0" err="1">
                <a:latin typeface="LMRoman12-Regular"/>
              </a:rPr>
              <a:t>Synertial</a:t>
            </a:r>
            <a:r>
              <a:rPr lang="en-US" sz="1050" b="0" i="0" u="none" strike="noStrike" dirty="0">
                <a:latin typeface="LMRoman12-Regular"/>
              </a:rPr>
              <a:t>. </a:t>
            </a:r>
            <a:r>
              <a:rPr lang="en-US" sz="1050" b="0" i="1" u="none" strike="noStrike" dirty="0">
                <a:latin typeface="LMRoman12-Italic"/>
              </a:rPr>
              <a:t>High-End Gloves for Robotics, Animation, Virtual Reality, Medical </a:t>
            </a:r>
            <a:r>
              <a:rPr lang="de-DE" sz="1050" b="0" i="1" u="none" strike="noStrike" dirty="0">
                <a:latin typeface="LMRoman12-Italic"/>
              </a:rPr>
              <a:t>and Bio-</a:t>
            </a:r>
            <a:r>
              <a:rPr lang="de-DE" sz="1050" b="0" i="1" u="none" strike="noStrike" dirty="0" err="1">
                <a:latin typeface="LMRoman12-Italic"/>
              </a:rPr>
              <a:t>mechanics</a:t>
            </a:r>
            <a:r>
              <a:rPr lang="de-DE" sz="1050" b="0" i="1" u="none" strike="noStrike" dirty="0">
                <a:latin typeface="LMRoman12-Italic"/>
              </a:rPr>
              <a:t> Research</a:t>
            </a:r>
            <a:r>
              <a:rPr lang="de-DE" sz="1050" b="0" i="0" u="none" strike="noStrike" dirty="0">
                <a:latin typeface="LMRoman12-Regular"/>
              </a:rPr>
              <a:t>. 2022.</a:t>
            </a:r>
            <a:endParaRPr dirty="0"/>
          </a:p>
          <a:p>
            <a:pPr algn="l">
              <a:lnSpc>
                <a:spcPct val="110000"/>
              </a:lnSpc>
              <a:defRPr/>
            </a:pPr>
            <a:r>
              <a:rPr lang="en-US" sz="1050" b="0" i="0" u="none" strike="noStrike" dirty="0">
                <a:latin typeface="LMRoman12-Regular"/>
              </a:rPr>
              <a:t>[8] Valentin </a:t>
            </a:r>
            <a:r>
              <a:rPr lang="en-US" sz="1050" b="0" i="0" u="none" strike="noStrike" dirty="0" err="1">
                <a:latin typeface="LMRoman12-Regular"/>
              </a:rPr>
              <a:t>Bazarevsky</a:t>
            </a:r>
            <a:r>
              <a:rPr lang="en-US" sz="1050" b="0" i="0" u="none" strike="noStrike" dirty="0">
                <a:latin typeface="LMRoman12-Regular"/>
              </a:rPr>
              <a:t> und Fan Zhang. </a:t>
            </a:r>
            <a:r>
              <a:rPr lang="en-US" sz="1050" b="0" i="1" u="none" strike="noStrike" dirty="0">
                <a:latin typeface="LMRoman12-Italic"/>
              </a:rPr>
              <a:t>On-Device, Real-Time Hand Tracking with </a:t>
            </a:r>
            <a:r>
              <a:rPr lang="de-DE" sz="1050" b="0" i="1" u="none" strike="noStrike" dirty="0" err="1">
                <a:latin typeface="LMRoman12-Italic"/>
              </a:rPr>
              <a:t>MediaPipe</a:t>
            </a:r>
            <a:r>
              <a:rPr lang="de-DE" sz="1050" b="0" i="0" u="none" strike="noStrike" dirty="0">
                <a:latin typeface="LMRoman12-Regular"/>
              </a:rPr>
              <a:t>. online. 2019. </a:t>
            </a: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Caps10-Regular"/>
              </a:rPr>
              <a:t>      url</a:t>
            </a:r>
            <a:r>
              <a:rPr lang="de-DE" sz="1050" b="0" i="0" u="none" strike="noStrike" dirty="0">
                <a:latin typeface="LMRoman12-Regular"/>
              </a:rPr>
              <a:t>: </a:t>
            </a:r>
            <a:r>
              <a:rPr lang="de-DE" sz="1050" b="0" i="0" u="sng" strike="noStrike" dirty="0">
                <a:latin typeface="LMMono12-Regular"/>
                <a:hlinkClick r:id="rId2" tooltip="https://ai.googleblog.com/2019/08/on-device-real-time-hand-tracking-with.html"/>
              </a:rPr>
              <a:t>https://ai.googleblog.com/2019/08/on-device-real-time-hand-tracking-with.html</a:t>
            </a:r>
            <a:endParaRPr lang="de-DE" sz="1050" dirty="0">
              <a:latin typeface="LMRoman12-Regular"/>
            </a:endParaRP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en-US" sz="1050" b="0" i="0" u="none" strike="noStrike" dirty="0">
                <a:latin typeface="LMRoman12-Regular"/>
              </a:rPr>
              <a:t>[9] Google LLC. </a:t>
            </a:r>
            <a:r>
              <a:rPr lang="en-US" sz="1050" b="0" i="1" u="none" strike="noStrike" dirty="0" err="1">
                <a:latin typeface="LMRoman12-Italic"/>
              </a:rPr>
              <a:t>MediaPipe</a:t>
            </a:r>
            <a:r>
              <a:rPr lang="en-US" sz="1050" b="0" i="1" u="none" strike="noStrike" dirty="0">
                <a:latin typeface="LMRoman12-Italic"/>
              </a:rPr>
              <a:t> Hands</a:t>
            </a:r>
            <a:r>
              <a:rPr lang="en-US" sz="1050" b="0" i="0" u="none" strike="noStrike" dirty="0">
                <a:latin typeface="LMRoman12-Regular"/>
              </a:rPr>
              <a:t>. online. 2020. </a:t>
            </a:r>
            <a:r>
              <a:rPr lang="en-US" sz="1050" b="0" i="0" u="none" strike="noStrike" dirty="0">
                <a:latin typeface="LMRomanCaps10-Regular"/>
              </a:rPr>
              <a:t>url</a:t>
            </a:r>
            <a:r>
              <a:rPr lang="en-US" sz="1050" b="0" i="0" u="none" strike="noStrike" dirty="0">
                <a:latin typeface="LMRoman12-Regular"/>
              </a:rPr>
              <a:t>: </a:t>
            </a:r>
            <a:r>
              <a:rPr lang="en-US" sz="1050" b="0" i="0" u="sng" strike="noStrike" dirty="0">
                <a:latin typeface="LMMono12-Regular"/>
                <a:hlinkClick r:id="rId3" tooltip="https://google.github.io/mediapipe/solutions/hands"/>
              </a:rPr>
              <a:t>https://google.github.io/</a:t>
            </a:r>
            <a:r>
              <a:rPr lang="de-DE" sz="1050" b="0" i="0" u="sng" strike="noStrike" dirty="0" err="1">
                <a:latin typeface="LMMono12-Regular"/>
                <a:hlinkClick r:id="rId3" tooltip="https://google.github.io/mediapipe/solutions/hands"/>
              </a:rPr>
              <a:t>mediapipe</a:t>
            </a:r>
            <a:r>
              <a:rPr lang="de-DE" sz="1050" b="0" i="0" u="sng" strike="noStrike" dirty="0">
                <a:latin typeface="LMMono12-Regular"/>
                <a:hlinkClick r:id="rId3" tooltip="https://google.github.io/mediapipe/solutions/hands"/>
              </a:rPr>
              <a:t>/</a:t>
            </a:r>
            <a:r>
              <a:rPr lang="de-DE" sz="1050" b="0" i="0" u="sng" strike="noStrike" dirty="0" err="1">
                <a:latin typeface="LMMono12-Regular"/>
                <a:hlinkClick r:id="rId3" tooltip="https://google.github.io/mediapipe/solutions/hands"/>
              </a:rPr>
              <a:t>solutions</a:t>
            </a:r>
            <a:r>
              <a:rPr lang="de-DE" sz="1050" b="0" i="0" u="sng" strike="noStrike" dirty="0">
                <a:latin typeface="LMMono12-Regular"/>
                <a:hlinkClick r:id="rId3" tooltip="https://google.github.io/mediapipe/solutions/hands"/>
              </a:rPr>
              <a:t>/</a:t>
            </a:r>
            <a:r>
              <a:rPr lang="de-DE" sz="1050" b="0" i="0" u="sng" strike="noStrike" dirty="0" err="1">
                <a:latin typeface="LMMono12-Regular"/>
                <a:hlinkClick r:id="rId3" tooltip="https://google.github.io/mediapipe/solutions/hands"/>
              </a:rPr>
              <a:t>hands</a:t>
            </a:r>
            <a:endParaRPr lang="de-DE" sz="1050" dirty="0">
              <a:latin typeface="LMRoman12-Regular"/>
            </a:endParaRP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de-DE" sz="1050" b="0" i="0" u="none" strike="noStrike" dirty="0">
                <a:latin typeface="LMRoman12-Regular"/>
              </a:rPr>
              <a:t>[10] Oz Ramos. </a:t>
            </a:r>
            <a:r>
              <a:rPr lang="de-DE" sz="1050" b="0" i="1" u="none" strike="noStrike" dirty="0">
                <a:latin typeface="LMRoman12-Italic"/>
              </a:rPr>
              <a:t>Handsfree.js</a:t>
            </a:r>
            <a:r>
              <a:rPr lang="de-DE" sz="1050" b="0" i="0" u="none" strike="noStrike" dirty="0">
                <a:latin typeface="LMRoman12-Regular"/>
              </a:rPr>
              <a:t>. online. 2021. </a:t>
            </a:r>
            <a:r>
              <a:rPr lang="de-DE" sz="1050" b="0" i="0" u="none" strike="noStrike" dirty="0">
                <a:latin typeface="LMRomanCaps10-Regular"/>
              </a:rPr>
              <a:t>url</a:t>
            </a:r>
            <a:r>
              <a:rPr lang="de-DE" sz="1050" b="0" i="0" u="none" strike="noStrike" dirty="0">
                <a:latin typeface="LMRoman12-Regular"/>
              </a:rPr>
              <a:t>: </a:t>
            </a:r>
            <a:r>
              <a:rPr lang="de-DE" sz="1050" b="0" i="0" u="none" strike="noStrike" dirty="0">
                <a:latin typeface="LMMono12-Regular"/>
                <a:hlinkClick r:id="rId4"/>
              </a:rPr>
              <a:t>https://handsfree.js.org</a:t>
            </a:r>
            <a:r>
              <a:rPr lang="de-DE" sz="1050" dirty="0">
                <a:latin typeface="LMRoman12-Regular"/>
              </a:rPr>
              <a:t> </a:t>
            </a:r>
            <a:endParaRPr dirty="0"/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en-US" sz="1050" b="0" i="0" u="none" strike="noStrike" dirty="0">
                <a:latin typeface="LMRoman12-Regular"/>
              </a:rPr>
              <a:t>[11] NATIONAL INSTRUMENTS CORP. </a:t>
            </a:r>
            <a:r>
              <a:rPr lang="en-US" sz="1050" b="0" i="1" u="none" strike="noStrike" dirty="0">
                <a:latin typeface="LMRoman12-Italic"/>
              </a:rPr>
              <a:t>Tutorial: Creating and Publishing a Lab-VIEW Web Service to the Application Web Server (Real-Time, Windows)</a:t>
            </a:r>
            <a:r>
              <a:rPr lang="en-US" sz="1050" b="0" i="0" u="none" strike="noStrike" dirty="0">
                <a:latin typeface="LMRoman12-Regular"/>
              </a:rPr>
              <a:t>. online. </a:t>
            </a:r>
            <a:r>
              <a:rPr lang="de-DE" sz="1050" b="0" i="0" u="none" strike="noStrike" dirty="0">
                <a:latin typeface="LMRoman12-Regular"/>
              </a:rPr>
              <a:t>Juni 2022. </a:t>
            </a:r>
            <a:r>
              <a:rPr lang="de-DE" sz="1050" b="0" i="0" u="none" strike="noStrike" dirty="0">
                <a:latin typeface="LMRomanCaps10-Regular"/>
              </a:rPr>
              <a:t>url</a:t>
            </a:r>
            <a:r>
              <a:rPr lang="de-DE" sz="1050" b="0" i="0" u="none" strike="noStrike" dirty="0">
                <a:latin typeface="LMRoman12-Regular"/>
              </a:rPr>
              <a:t>: </a:t>
            </a:r>
            <a:r>
              <a:rPr lang="de-DE" sz="1050" b="0" i="0" u="sng" strike="noStrike" dirty="0">
                <a:latin typeface="LMMono12-Regular"/>
                <a:hlinkClick r:id="rId5" tooltip="https://www.ni.com/docs/de-DE/bundle/labview/page/lvhowto/build_web_service.html"/>
              </a:rPr>
              <a:t>https://www.ni.com/docs/de-DE/bundle/labview/</a:t>
            </a:r>
            <a:r>
              <a:rPr lang="en-US" sz="1050" b="0" i="0" u="sng" strike="noStrike" dirty="0">
                <a:latin typeface="LMMono12-Regular"/>
                <a:hlinkClick r:id="rId5" tooltip="https://www.ni.com/docs/de-DE/bundle/labview/page/lvhowto/build_web_service.html"/>
              </a:rPr>
              <a:t>page/</a:t>
            </a:r>
            <a:r>
              <a:rPr lang="en-US" sz="1050" b="0" i="0" u="sng" strike="noStrike" dirty="0" err="1">
                <a:latin typeface="LMMono12-Regular"/>
                <a:hlinkClick r:id="rId5" tooltip="https://www.ni.com/docs/de-DE/bundle/labview/page/lvhowto/build_web_service.html"/>
              </a:rPr>
              <a:t>lvhowto</a:t>
            </a:r>
            <a:r>
              <a:rPr lang="en-US" sz="1050" b="0" i="0" u="sng" strike="noStrike" dirty="0">
                <a:latin typeface="LMMono12-Regular"/>
                <a:hlinkClick r:id="rId5" tooltip="https://www.ni.com/docs/de-DE/bundle/labview/page/lvhowto/build_web_service.html"/>
              </a:rPr>
              <a:t>/build_web_service.html</a:t>
            </a:r>
            <a:r>
              <a:rPr lang="en-US" sz="1050" b="0" i="0" u="none" strike="noStrike" dirty="0">
                <a:latin typeface="LMMono12-Regular"/>
              </a:rPr>
              <a:t> </a:t>
            </a:r>
            <a:endParaRPr lang="en-US" sz="1050" b="0" i="0" u="none" strike="noStrike" dirty="0">
              <a:latin typeface="LMRoman12-Regular"/>
            </a:endParaRP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r>
              <a:rPr lang="en-US" sz="1050" b="0" i="0" u="none" strike="noStrike" dirty="0">
                <a:latin typeface="LMRoman12-Regular"/>
              </a:rPr>
              <a:t>[12] HTC Corporation. </a:t>
            </a:r>
            <a:r>
              <a:rPr lang="en-US" sz="1050" b="0" i="1" u="none" strike="noStrike" dirty="0">
                <a:latin typeface="LMRoman12-Italic"/>
              </a:rPr>
              <a:t>HTC VIVE Tracker</a:t>
            </a:r>
            <a:r>
              <a:rPr lang="en-US" sz="1050" b="0" i="0" u="none" strike="noStrike" dirty="0">
                <a:latin typeface="LMRoman12-Regular"/>
              </a:rPr>
              <a:t>. online. 2022. </a:t>
            </a:r>
            <a:r>
              <a:rPr lang="en-US" sz="1050" b="0" i="0" u="none" strike="noStrike" dirty="0">
                <a:latin typeface="LMRomanCaps10-Regular"/>
              </a:rPr>
              <a:t>url</a:t>
            </a:r>
            <a:r>
              <a:rPr lang="en-US" sz="1050" b="0" i="0" u="none" strike="noStrike" dirty="0">
                <a:latin typeface="LMRoman12-Regular"/>
              </a:rPr>
              <a:t>: </a:t>
            </a:r>
            <a:r>
              <a:rPr lang="en-US" sz="1050" b="0" i="0" u="sng" strike="noStrike" dirty="0">
                <a:latin typeface="LMMono12-Regular"/>
                <a:hlinkClick r:id="rId6" tooltip="https://www.vive.com/media/filer_public/fed-assets/tracker3/images/metaimage.png"/>
              </a:rPr>
              <a:t>https:</a:t>
            </a:r>
            <a:r>
              <a:rPr lang="de-DE" sz="1050" b="0" i="0" u="sng" strike="noStrike" dirty="0">
                <a:latin typeface="LMMono12-Regular"/>
                <a:hlinkClick r:id="rId6" tooltip="https://www.vive.com/media/filer_public/fed-assets/tracker3/images/metaimage.png"/>
              </a:rPr>
              <a:t>//www.vive.com/media/filer_public/fed-assets/tracker3/images/metaimage.png</a:t>
            </a:r>
            <a:endParaRPr lang="de-DE" sz="1050" b="0" i="0" u="none" strike="noStrike" dirty="0">
              <a:latin typeface="LMMono12-Regular"/>
            </a:endParaRPr>
          </a:p>
          <a:p>
            <a:pPr algn="l">
              <a:lnSpc>
                <a:spcPct val="110000"/>
              </a:lnSpc>
              <a:spcAft>
                <a:spcPts val="800"/>
              </a:spcAft>
              <a:defRPr/>
            </a:pPr>
            <a:endParaRPr lang="de-DE" sz="105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11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A5D36-F0EA-4378-F020-36C81DF56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2FE90A-B979-B76B-C7C1-02B3EC4D2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C62E7E-E99B-BDE2-29AD-09C4D4C615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 smtClean="0">
                <a:cs typeface="Calibri"/>
              </a:rPr>
              <a:t>12</a:t>
            </a:fld>
            <a:endParaRPr lang="de-DE">
              <a:cs typeface="Calibri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21F3D-A4B0-5FBC-940F-2B633BEBFED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E72A45-648F-C64D-C878-7F7716C2D7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lnSpc>
                <a:spcPct val="120000"/>
              </a:lnSpc>
              <a:defRPr/>
            </a:pPr>
            <a:r>
              <a:rPr lang="de-DE"/>
              <a:t>Datum xx.xx.xxxx</a:t>
            </a:r>
          </a:p>
        </p:txBody>
      </p:sp>
    </p:spTree>
    <p:extLst>
      <p:ext uri="{BB962C8B-B14F-4D97-AF65-F5344CB8AC3E}">
        <p14:creationId xmlns:p14="http://schemas.microsoft.com/office/powerpoint/2010/main" val="294392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Einleitung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2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847745165" name="Grafik 184774516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21998" y="2707048"/>
            <a:ext cx="2599200" cy="3600000"/>
          </a:xfrm>
          <a:prstGeom prst="rect">
            <a:avLst/>
          </a:prstGeom>
        </p:spPr>
      </p:pic>
      <p:pic>
        <p:nvPicPr>
          <p:cNvPr id="1423675514" name="Grafik 142367551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359080" y="2707048"/>
            <a:ext cx="2484000" cy="3600000"/>
          </a:xfrm>
          <a:prstGeom prst="rect">
            <a:avLst/>
          </a:prstGeom>
        </p:spPr>
      </p:pic>
      <p:sp>
        <p:nvSpPr>
          <p:cNvPr id="2009273733" name=" 2009273732"/>
          <p:cNvSpPr/>
          <p:nvPr/>
        </p:nvSpPr>
        <p:spPr bwMode="auto">
          <a:xfrm>
            <a:off x="10369109" y="5829299"/>
            <a:ext cx="159155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1878098127" name="Grafik 1878098126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025786" y="3070461"/>
            <a:ext cx="2668949" cy="2211245"/>
          </a:xfrm>
          <a:prstGeom prst="rect">
            <a:avLst/>
          </a:prstGeom>
        </p:spPr>
      </p:pic>
      <p:sp>
        <p:nvSpPr>
          <p:cNvPr id="380347273" name="Textfeld 380347272"/>
          <p:cNvSpPr txBox="1"/>
          <p:nvPr/>
        </p:nvSpPr>
        <p:spPr bwMode="auto">
          <a:xfrm>
            <a:off x="6574199" y="5392612"/>
            <a:ext cx="1773486" cy="91443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t>Control Box</a:t>
            </a:r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51177370" name="Textfeld 751177369"/>
          <p:cNvSpPr txBox="1"/>
          <p:nvPr/>
        </p:nvSpPr>
        <p:spPr bwMode="auto">
          <a:xfrm>
            <a:off x="1945251" y="2238400"/>
            <a:ext cx="2517592" cy="36579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Frankfurter Roboterhand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8098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8098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347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0347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 dirty="0"/>
              <a:t>Stand der Technik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Handschuhe </a:t>
            </a:r>
          </a:p>
          <a:p>
            <a:pPr marL="552450" lvl="1" indent="-285750">
              <a:buClrTx/>
              <a:buFont typeface="Arial" panose="020B0604020202020204" pitchFamily="34" charset="0"/>
              <a:buChar char="•"/>
              <a:defRPr/>
            </a:pPr>
            <a:r>
              <a:rPr lang="de-DE" dirty="0"/>
              <a:t>Biegesensoren</a:t>
            </a:r>
          </a:p>
          <a:p>
            <a:pPr marL="552450" lvl="1" indent="-285750">
              <a:buClrTx/>
              <a:buFont typeface="Arial" panose="020B0604020202020204" pitchFamily="34" charset="0"/>
              <a:buChar char="•"/>
              <a:defRPr/>
            </a:pPr>
            <a:r>
              <a:rPr lang="de-DE" dirty="0"/>
              <a:t>Inertial </a:t>
            </a:r>
            <a:r>
              <a:rPr lang="en-NZ" dirty="0" err="1"/>
              <a:t>Measurment</a:t>
            </a:r>
            <a:r>
              <a:rPr lang="de-DE" dirty="0"/>
              <a:t> Units (IMUs)</a:t>
            </a:r>
          </a:p>
          <a:p>
            <a:pPr lvl="1" indent="0">
              <a:buNone/>
              <a:defRPr/>
            </a:pPr>
            <a:endParaRPr lang="en-NZ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NZ" dirty="0"/>
              <a:t>Motion Capture</a:t>
            </a:r>
          </a:p>
          <a:p>
            <a:pPr marL="552450" lvl="1" indent="-285750">
              <a:buClrTx/>
              <a:buFont typeface="Arial" panose="020B0604020202020204" pitchFamily="34" charset="0"/>
              <a:buChar char="•"/>
              <a:defRPr/>
            </a:pPr>
            <a:r>
              <a:rPr lang="de-DE" dirty="0"/>
              <a:t>Triangulation</a:t>
            </a:r>
          </a:p>
          <a:p>
            <a:pPr marL="552450" lvl="1" indent="-285750">
              <a:buClrTx/>
              <a:buFont typeface="Arial" panose="020B0604020202020204" pitchFamily="34" charset="0"/>
              <a:buChar char="•"/>
              <a:defRPr/>
            </a:pPr>
            <a:r>
              <a:rPr lang="de-DE" dirty="0"/>
              <a:t>Marker / Mustererkennung</a:t>
            </a:r>
          </a:p>
          <a:p>
            <a:pPr marL="552450" lvl="1" indent="-285750">
              <a:buFont typeface="Arial" panose="020B0604020202020204" pitchFamily="34" charset="0"/>
              <a:buChar char="•"/>
              <a:defRPr/>
            </a:pPr>
            <a:endParaRPr lang="de-DE" dirty="0"/>
          </a:p>
          <a:p>
            <a:pPr lvl="1" indent="0">
              <a:buNone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3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0" name="Grafik 9" descr="Ein Bild, das Kamera, Elektronik enthält.&#10;&#10;Automatisch generierte Beschreibung">
            <a:extLst>
              <a:ext uri="{FF2B5EF4-FFF2-40B4-BE49-F238E27FC236}">
                <a16:creationId xmlns:a16="http://schemas.microsoft.com/office/drawing/2014/main" id="{B1022479-2D4E-ECED-E98D-5967AFE7F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27679" y1="36885" x2="29286" y2="61749"/>
                        <a14:backgroundMark x1="29286" y1="61749" x2="29286" y2="617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3815118"/>
            <a:ext cx="4160893" cy="2719441"/>
          </a:xfrm>
          <a:prstGeom prst="rect">
            <a:avLst/>
          </a:prstGeom>
        </p:spPr>
      </p:pic>
      <p:pic>
        <p:nvPicPr>
          <p:cNvPr id="14" name="Grafik 13" descr="Ein Bild, das Handschuhe, Kleidung, Person, Hand enthält.&#10;&#10;Automatisch generierte Beschreibung">
            <a:extLst>
              <a:ext uri="{FF2B5EF4-FFF2-40B4-BE49-F238E27FC236}">
                <a16:creationId xmlns:a16="http://schemas.microsoft.com/office/drawing/2014/main" id="{574E3A74-450A-3B80-4B34-631969BE1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578" b="99606" l="6095" r="96388">
                        <a14:foregroundMark x1="16479" y1="13412" x2="21445" y2="21499"/>
                        <a14:foregroundMark x1="21445" y1="21499" x2="21445" y2="22288"/>
                        <a14:foregroundMark x1="36343" y1="5720" x2="39052" y2="15779"/>
                        <a14:foregroundMark x1="35892" y1="1775" x2="37472" y2="6903"/>
                        <a14:foregroundMark x1="6095" y1="50296" x2="13770" y2="56805"/>
                        <a14:foregroundMark x1="44921" y1="89546" x2="56659" y2="93097"/>
                        <a14:foregroundMark x1="56659" y1="93097" x2="64786" y2="98422"/>
                        <a14:foregroundMark x1="64786" y1="98422" x2="80135" y2="98619"/>
                        <a14:foregroundMark x1="80135" y1="98619" x2="83070" y2="90730"/>
                        <a14:foregroundMark x1="83070" y1="90730" x2="80361" y2="88757"/>
                        <a14:foregroundMark x1="59142" y1="90730" x2="78555" y2="99606"/>
                        <a14:foregroundMark x1="60045" y1="88166" x2="55530" y2="91321"/>
                        <a14:foregroundMark x1="85102" y1="88757" x2="96388" y2="99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597509" y="1556329"/>
            <a:ext cx="2374938" cy="271804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5D398A5-3215-2D9C-F1EB-651431AAFD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541" t="648" r="5877" b="11427"/>
          <a:stretch/>
        </p:blipFill>
        <p:spPr>
          <a:xfrm>
            <a:off x="5588656" y="3868437"/>
            <a:ext cx="3600001" cy="2513313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B1B2922B-3900-11BB-D726-D5765028F92C}"/>
              </a:ext>
            </a:extLst>
          </p:cNvPr>
          <p:cNvSpPr txBox="1"/>
          <p:nvPr/>
        </p:nvSpPr>
        <p:spPr bwMode="auto">
          <a:xfrm>
            <a:off x="8642846" y="3281778"/>
            <a:ext cx="553045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800" b="0" i="0" u="none" strike="noStrike" baseline="0" dirty="0">
                <a:latin typeface="LMRoman12-Regular"/>
              </a:rPr>
              <a:t>[7]</a:t>
            </a:r>
            <a:endParaRPr lang="de-DE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1576224-0AE2-8692-922D-214DD7CCF06A}"/>
              </a:ext>
            </a:extLst>
          </p:cNvPr>
          <p:cNvSpPr txBox="1"/>
          <p:nvPr/>
        </p:nvSpPr>
        <p:spPr>
          <a:xfrm rot="1198036">
            <a:off x="7252059" y="5737169"/>
            <a:ext cx="888064" cy="12311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de-DE" sz="800" dirty="0">
                <a:solidFill>
                  <a:schemeClr val="bg2"/>
                </a:solidFill>
              </a:rPr>
              <a:t>Licence: </a:t>
            </a:r>
            <a:r>
              <a:rPr lang="de-DE" sz="800" dirty="0">
                <a:solidFill>
                  <a:schemeClr val="bg2"/>
                </a:solidFill>
                <a:hlinkClick r:id="rId8"/>
              </a:rPr>
              <a:t>CC BY-NC-SA</a:t>
            </a:r>
            <a:endParaRPr lang="de-DE" sz="800" b="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07D0E214-5DC9-2C37-F749-6E799B4D601A}"/>
              </a:ext>
            </a:extLst>
          </p:cNvPr>
          <p:cNvSpPr txBox="1"/>
          <p:nvPr/>
        </p:nvSpPr>
        <p:spPr bwMode="auto">
          <a:xfrm>
            <a:off x="2881167" y="6213277"/>
            <a:ext cx="4536504" cy="2308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>
                <a:hlinkClick r:id="rId9"/>
              </a:rPr>
              <a:t>https://www.vicon.com/hardware/cameras/</a:t>
            </a:r>
            <a:r>
              <a:rPr lang="de-DE" sz="900" dirty="0"/>
              <a:t> 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7861248-CA85-3EBD-F3CB-49AEEA544AD0}"/>
              </a:ext>
            </a:extLst>
          </p:cNvPr>
          <p:cNvSpPr txBox="1"/>
          <p:nvPr/>
        </p:nvSpPr>
        <p:spPr bwMode="auto">
          <a:xfrm>
            <a:off x="-43790" y="6097583"/>
            <a:ext cx="1812753" cy="4770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000" noProof="1">
                <a:hlinkClick r:id="rId10"/>
              </a:rPr>
              <a:t>researchgate.net/figure/Placement-of-the-reflective-marker</a:t>
            </a:r>
            <a:endParaRPr lang="de-DE" sz="1000" noProof="1"/>
          </a:p>
          <a:p>
            <a:endParaRPr lang="de-DE" sz="500" noProof="1"/>
          </a:p>
        </p:txBody>
      </p:sp>
      <p:pic>
        <p:nvPicPr>
          <p:cNvPr id="33" name="Grafik 32" descr="Ein Bild, das drinnen, Musik enthält.&#10;&#10;Automatisch generierte Beschreibung">
            <a:extLst>
              <a:ext uri="{FF2B5EF4-FFF2-40B4-BE49-F238E27FC236}">
                <a16:creationId xmlns:a16="http://schemas.microsoft.com/office/drawing/2014/main" id="{59975820-9B83-D0D2-CACC-FEE2306F8B0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48" b="96262" l="2706" r="90000">
                        <a14:foregroundMark x1="56471" y1="89720" x2="62235" y2="96262"/>
                        <a14:foregroundMark x1="7294" y1="47850" x2="7529" y2="37196"/>
                        <a14:foregroundMark x1="2941" y1="39439" x2="2706" y2="67850"/>
                        <a14:foregroundMark x1="2706" y1="67850" x2="8471" y2="63178"/>
                        <a14:foregroundMark x1="35529" y1="35327" x2="35529" y2="34579"/>
                        <a14:foregroundMark x1="54824" y1="37570" x2="54000" y2="53645"/>
                        <a14:foregroundMark x1="80824" y1="45607" x2="76235" y2="44860"/>
                        <a14:foregroundMark x1="75294" y1="62056" x2="82783" y2="65380"/>
                        <a14:foregroundMark x1="82588" y1="66464" x2="80118" y2="67477"/>
                        <a14:foregroundMark x1="82757" y1="65526" x2="82235" y2="66355"/>
                        <a14:foregroundMark x1="77647" y1="79813" x2="75294" y2="78505"/>
                        <a14:foregroundMark x1="24353" y1="24112" x2="27059" y2="29907"/>
                        <a14:foregroundMark x1="37176" y1="11963" x2="39529" y2="19626"/>
                        <a14:foregroundMark x1="45647" y1="6542" x2="47294" y2="14579"/>
                        <a14:foregroundMark x1="51647" y1="3925" x2="53059" y2="11215"/>
                        <a14:foregroundMark x1="50471" y1="1869" x2="52824" y2="9907"/>
                        <a14:foregroundMark x1="39765" y1="36449" x2="42471" y2="40935"/>
                        <a14:foregroundMark x1="67294" y1="40935" x2="70000" y2="42991"/>
                        <a14:foregroundMark x1="37412" y1="11215" x2="39294" y2="19626"/>
                        <a14:foregroundMark x1="81529" y1="43364" x2="81529" y2="43364"/>
                        <a14:foregroundMark x1="78706" y1="77757" x2="78706" y2="77757"/>
                        <a14:foregroundMark x1="24118" y1="24112" x2="25882" y2="29159"/>
                        <a14:foregroundMark x1="51059" y1="748" x2="51882" y2="1869"/>
                        <a14:foregroundMark x1="82118" y1="44673" x2="80824" y2="42991"/>
                        <a14:foregroundMark x1="79294" y1="78318" x2="78588" y2="80374"/>
                        <a14:foregroundMark x1="82706" y1="62430" x2="83203" y2="63044"/>
                        <a14:foregroundMark x1="83765" y1="64673" x2="83765" y2="64673"/>
                        <a14:foregroundMark x1="84000" y1="64673" x2="84000" y2="64673"/>
                        <a14:foregroundMark x1="84588" y1="64673" x2="84588" y2="64673"/>
                        <a14:foregroundMark x1="83765" y1="64299" x2="83765" y2="65981"/>
                        <a14:foregroundMark x1="84471" y1="64860" x2="84471" y2="64860"/>
                        <a14:foregroundMark x1="84235" y1="63925" x2="84235" y2="64673"/>
                        <a14:backgroundMark x1="84757" y1="65981" x2="84353" y2="68224"/>
                        <a14:backgroundMark x1="85294" y1="62991" x2="85126" y2="63925"/>
                        <a14:backgroundMark x1="79059" y1="72523" x2="66941" y2="67103"/>
                        <a14:backgroundMark x1="60824" y1="47850" x2="61647" y2="48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6077" y="4346013"/>
            <a:ext cx="3158742" cy="1988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Bowdenzug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4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864015831" name="Grafik 86401583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21998" y="2355046"/>
            <a:ext cx="2484000" cy="3600000"/>
          </a:xfrm>
          <a:prstGeom prst="rect">
            <a:avLst/>
          </a:prstGeom>
        </p:spPr>
      </p:pic>
      <p:sp>
        <p:nvSpPr>
          <p:cNvPr id="2108246617" name=" 2108246616"/>
          <p:cNvSpPr/>
          <p:nvPr/>
        </p:nvSpPr>
        <p:spPr bwMode="auto">
          <a:xfrm>
            <a:off x="5239461" y="4040859"/>
            <a:ext cx="144593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604149188" name="Grafik 604149187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153556" y="2060847"/>
            <a:ext cx="4541474" cy="1976432"/>
          </a:xfrm>
          <a:prstGeom prst="rect">
            <a:avLst/>
          </a:prstGeom>
        </p:spPr>
      </p:pic>
      <p:sp>
        <p:nvSpPr>
          <p:cNvPr id="1884784268" name="Textfeld 1884784267"/>
          <p:cNvSpPr txBox="1"/>
          <p:nvPr/>
        </p:nvSpPr>
        <p:spPr bwMode="auto">
          <a:xfrm>
            <a:off x="3697650" y="4324349"/>
            <a:ext cx="4808268" cy="2064989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dirty="0" err="1"/>
              <a:t>Vorteile</a:t>
            </a:r>
            <a:r>
              <a:rPr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dirty="0"/>
              <a:t>Finger </a:t>
            </a:r>
            <a:r>
              <a:rPr dirty="0" err="1"/>
              <a:t>wie</a:t>
            </a:r>
            <a:r>
              <a:rPr dirty="0"/>
              <a:t> an der </a:t>
            </a:r>
            <a:r>
              <a:rPr dirty="0" err="1"/>
              <a:t>Roboterhand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sz="1800" b="0" i="0" u="none" strike="noStrike" cap="none" spc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Feedback Möglichkeit</a:t>
            </a:r>
            <a:endParaRPr dirty="0"/>
          </a:p>
          <a:p>
            <a:pPr>
              <a:defRPr/>
            </a:pPr>
            <a:r>
              <a:rPr dirty="0" err="1"/>
              <a:t>Nachteile</a:t>
            </a:r>
            <a:r>
              <a:rPr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dirty="0" err="1"/>
              <a:t>Verrutschen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dirty="0" err="1"/>
              <a:t>Passgröße</a:t>
            </a:r>
            <a:endParaRPr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dirty="0" err="1"/>
              <a:t>Daumen</a:t>
            </a:r>
            <a:r>
              <a:rPr dirty="0"/>
              <a:t> </a:t>
            </a:r>
            <a:r>
              <a:rPr dirty="0" err="1"/>
              <a:t>ungenau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784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4784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 dirty="0"/>
              <a:t>Biegesensor</a:t>
            </a:r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 dirty="0"/>
              <a:t>Widerstandsänderung bei Biegung</a:t>
            </a:r>
          </a:p>
          <a:p>
            <a:pPr>
              <a:defRPr/>
            </a:pPr>
            <a:r>
              <a:rPr lang="de-DE" dirty="0"/>
              <a:t>→ Power </a:t>
            </a:r>
            <a:r>
              <a:rPr lang="de-DE" dirty="0" err="1"/>
              <a:t>Glove</a:t>
            </a:r>
            <a:r>
              <a:rPr lang="de-DE" dirty="0"/>
              <a:t>, </a:t>
            </a:r>
            <a:r>
              <a:rPr lang="de-DE" dirty="0" err="1"/>
              <a:t>CyberGlove</a:t>
            </a: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Vorteil: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Vergleichsweise robust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Nachteile: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Verschiedene Handgrößen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Kalibrierungsaufwand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Extra Sensor für Daumen (z.B. IMU)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Hygiene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5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99CBC3E4-2186-EF7D-20F7-451D2CBFC5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00" b="98800" l="2400" r="92100">
                        <a14:foregroundMark x1="11100" y1="52900" x2="6600" y2="20300"/>
                        <a14:foregroundMark x1="6600" y1="20300" x2="26500" y2="25900"/>
                        <a14:foregroundMark x1="26500" y1="25900" x2="52700" y2="7800"/>
                        <a14:foregroundMark x1="52700" y1="7800" x2="79000" y2="15300"/>
                        <a14:foregroundMark x1="79000" y1="15300" x2="88700" y2="38300"/>
                        <a14:foregroundMark x1="88700" y1="38300" x2="51300" y2="80000"/>
                        <a14:foregroundMark x1="51300" y1="80000" x2="27600" y2="89000"/>
                        <a14:foregroundMark x1="27600" y1="89000" x2="49700" y2="98800"/>
                        <a14:foregroundMark x1="49700" y1="98800" x2="55700" y2="90600"/>
                        <a14:foregroundMark x1="45800" y1="24800" x2="65900" y2="14300"/>
                        <a14:foregroundMark x1="65900" y1="14300" x2="65000" y2="15500"/>
                        <a14:foregroundMark x1="72600" y1="11900" x2="86500" y2="23200"/>
                        <a14:foregroundMark x1="82900" y1="18200" x2="84500" y2="18900"/>
                        <a14:foregroundMark x1="82500" y1="17200" x2="81900" y2="17200"/>
                        <a14:foregroundMark x1="81500" y1="15900" x2="57700" y2="7700"/>
                        <a14:foregroundMark x1="57700" y1="7700" x2="13500" y2="5000"/>
                        <a14:foregroundMark x1="13500" y1="5000" x2="3000" y2="32200"/>
                        <a14:foregroundMark x1="3000" y1="32200" x2="21500" y2="6300"/>
                        <a14:foregroundMark x1="21500" y1="6300" x2="20000" y2="11600"/>
                        <a14:foregroundMark x1="58400" y1="2600" x2="2200" y2="2100"/>
                        <a14:foregroundMark x1="2200" y1="2100" x2="2400" y2="54400"/>
                        <a14:foregroundMark x1="2400" y1="54400" x2="3800" y2="53300"/>
                        <a14:foregroundMark x1="500" y1="0" x2="51000" y2="1100"/>
                        <a14:foregroundMark x1="51000" y1="1100" x2="17600" y2="3700"/>
                        <a14:foregroundMark x1="17600" y1="3700" x2="49700" y2="2300"/>
                        <a14:foregroundMark x1="49700" y1="2300" x2="50800" y2="2300"/>
                        <a14:foregroundMark x1="88800" y1="26800" x2="82300" y2="48300"/>
                        <a14:foregroundMark x1="82300" y1="48300" x2="66700" y2="66500"/>
                        <a14:foregroundMark x1="78900" y1="13200" x2="91700" y2="30700"/>
                        <a14:foregroundMark x1="91700" y1="30700" x2="92100" y2="34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22016" y="1208602"/>
            <a:ext cx="2019734" cy="2019734"/>
          </a:xfrm>
          <a:prstGeom prst="rect">
            <a:avLst/>
          </a:prstGeom>
        </p:spPr>
      </p:pic>
      <p:pic>
        <p:nvPicPr>
          <p:cNvPr id="15" name="Grafik 14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9DFA28E9-2A2E-E33E-0093-BBC1E1C99C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8" b="98232" l="5473" r="92816">
                        <a14:foregroundMark x1="8210" y1="26849" x2="11060" y2="27814"/>
                        <a14:foregroundMark x1="5815" y1="35852" x2="9122" y2="36174"/>
                        <a14:foregroundMark x1="93044" y1="56913" x2="88255" y2="72508"/>
                        <a14:foregroundMark x1="47777" y1="82958" x2="70810" y2="95659"/>
                        <a14:foregroundMark x1="70810" y1="95659" x2="72634" y2="94534"/>
                        <a14:foregroundMark x1="46408" y1="86817" x2="33067" y2="98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306" b="31150"/>
          <a:stretch/>
        </p:blipFill>
        <p:spPr bwMode="auto">
          <a:xfrm>
            <a:off x="5653685" y="4376966"/>
            <a:ext cx="3335077" cy="230364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D121C75-F909-C97D-F86C-667933EE10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618" t="649" r="17260" b="14899"/>
          <a:stretch/>
        </p:blipFill>
        <p:spPr bwMode="auto">
          <a:xfrm rot="259275">
            <a:off x="6180543" y="2877099"/>
            <a:ext cx="2935807" cy="2232248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220E88C8-6CBE-9348-055F-FCD29B01239E}"/>
              </a:ext>
            </a:extLst>
          </p:cNvPr>
          <p:cNvSpPr txBox="1"/>
          <p:nvPr/>
        </p:nvSpPr>
        <p:spPr bwMode="auto">
          <a:xfrm>
            <a:off x="6937314" y="6226426"/>
            <a:ext cx="503039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800" b="0" i="0" u="none" strike="noStrike" dirty="0">
                <a:latin typeface="LMRoman12-Regular"/>
              </a:rPr>
              <a:t>[6] 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998F0A-6297-836F-4176-B8FB997C0362}"/>
              </a:ext>
            </a:extLst>
          </p:cNvPr>
          <p:cNvSpPr txBox="1"/>
          <p:nvPr/>
        </p:nvSpPr>
        <p:spPr>
          <a:xfrm>
            <a:off x="7953686" y="3254653"/>
            <a:ext cx="888064" cy="12311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de-DE" sz="800" dirty="0">
                <a:solidFill>
                  <a:schemeClr val="bg2"/>
                </a:solidFill>
              </a:rPr>
              <a:t>Licence: </a:t>
            </a:r>
            <a:r>
              <a:rPr lang="de-DE" sz="800" dirty="0">
                <a:solidFill>
                  <a:schemeClr val="bg2"/>
                </a:solidFill>
                <a:hlinkClick r:id="rId8"/>
              </a:rPr>
              <a:t>CC BY-NC-SA</a:t>
            </a:r>
            <a:endParaRPr lang="de-DE" sz="800" b="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6531617-0992-3547-3F4F-F2984D0AD41B}"/>
              </a:ext>
            </a:extLst>
          </p:cNvPr>
          <p:cNvSpPr txBox="1"/>
          <p:nvPr/>
        </p:nvSpPr>
        <p:spPr>
          <a:xfrm rot="1198036">
            <a:off x="7700601" y="4607162"/>
            <a:ext cx="888064" cy="12311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de-DE" sz="800" dirty="0">
                <a:solidFill>
                  <a:schemeClr val="bg2"/>
                </a:solidFill>
              </a:rPr>
              <a:t>Licence: </a:t>
            </a:r>
            <a:r>
              <a:rPr lang="de-DE" sz="800" dirty="0">
                <a:solidFill>
                  <a:schemeClr val="bg2"/>
                </a:solidFill>
                <a:hlinkClick r:id="rId8"/>
              </a:rPr>
              <a:t>CC BY-NC-SA</a:t>
            </a:r>
            <a:endParaRPr lang="de-DE" sz="800" b="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Bildverarbeitung</a:t>
            </a:r>
            <a:endParaRPr lang="de-DE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>
          <a:xfrm>
            <a:off x="536575" y="2060848"/>
            <a:ext cx="7995866" cy="4320902"/>
          </a:xfrm>
        </p:spPr>
        <p:txBody>
          <a:bodyPr/>
          <a:lstStyle/>
          <a:p>
            <a:pPr>
              <a:defRPr/>
            </a:pPr>
            <a:r>
              <a:rPr lang="de-DE" dirty="0"/>
              <a:t>Vorteile: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Modelle vorhanden (Mediapipe)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beliebige Handgröße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kein Aufbau &amp; Kalibrierung notwendig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minimale Investitionskosten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Nachteile: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höherer Programmieraufwand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de-DE" dirty="0"/>
              <a:t>höherer Rechenaufwand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6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8E5334-F191-A87C-2382-2E835C171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05641">
            <a:off x="6390885" y="3784599"/>
            <a:ext cx="2286000" cy="38385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EEF0EB7-D9E4-B58D-0DAE-55688870DF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674" y="1219920"/>
            <a:ext cx="3838576" cy="2559051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A672A1C8-F639-9F30-4332-17EECD64A050}"/>
              </a:ext>
            </a:extLst>
          </p:cNvPr>
          <p:cNvSpPr txBox="1"/>
          <p:nvPr/>
        </p:nvSpPr>
        <p:spPr bwMode="auto">
          <a:xfrm>
            <a:off x="5270788" y="3757433"/>
            <a:ext cx="7174924" cy="2308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>
                <a:hlinkClick r:id="rId6"/>
              </a:rPr>
              <a:t>https://mediapipe.dev/assets/img/photos/demo_object_detector.jpg</a:t>
            </a:r>
            <a:r>
              <a:rPr lang="de-DE" sz="900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>
          <a:xfrm>
            <a:off x="521999" y="715719"/>
            <a:ext cx="8173033" cy="671499"/>
          </a:xfrm>
        </p:spPr>
        <p:txBody>
          <a:bodyPr/>
          <a:lstStyle/>
          <a:p>
            <a:pPr>
              <a:defRPr/>
            </a:pPr>
            <a:r>
              <a:rPr lang="de-DE" dirty="0"/>
              <a:t>Umsetzung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7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494FEDE6-9EC8-F773-989D-D7271E37B661}"/>
              </a:ext>
            </a:extLst>
          </p:cNvPr>
          <p:cNvGrpSpPr/>
          <p:nvPr/>
        </p:nvGrpSpPr>
        <p:grpSpPr>
          <a:xfrm>
            <a:off x="251520" y="1986605"/>
            <a:ext cx="2736304" cy="4485943"/>
            <a:chOff x="251520" y="1986605"/>
            <a:chExt cx="2736304" cy="4485943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F13BE6AE-B00F-5135-1922-4816F7C0C501}"/>
                </a:ext>
              </a:extLst>
            </p:cNvPr>
            <p:cNvSpPr/>
            <p:nvPr/>
          </p:nvSpPr>
          <p:spPr bwMode="auto">
            <a:xfrm>
              <a:off x="251520" y="2348880"/>
              <a:ext cx="2736304" cy="41236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8D4C2154-EDD3-40E4-6450-8543D5D2E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977" y="4496747"/>
              <a:ext cx="2340133" cy="1971831"/>
            </a:xfrm>
            <a:prstGeom prst="rect">
              <a:avLst/>
            </a:prstGeom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AE2FFFB-C1B3-5866-7F99-47EA73CCC243}"/>
                </a:ext>
              </a:extLst>
            </p:cNvPr>
            <p:cNvSpPr txBox="1"/>
            <p:nvPr/>
          </p:nvSpPr>
          <p:spPr bwMode="auto">
            <a:xfrm>
              <a:off x="1174001" y="1986605"/>
              <a:ext cx="728084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NZ" dirty="0"/>
                <a:t>Client</a:t>
              </a:r>
              <a:endParaRPr lang="de-DE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BBA00141-7CBC-3E74-9B77-A3F417310C64}"/>
              </a:ext>
            </a:extLst>
          </p:cNvPr>
          <p:cNvGrpSpPr/>
          <p:nvPr/>
        </p:nvGrpSpPr>
        <p:grpSpPr>
          <a:xfrm>
            <a:off x="4427984" y="1306284"/>
            <a:ext cx="2660413" cy="2227426"/>
            <a:chOff x="4211960" y="2031357"/>
            <a:chExt cx="2660413" cy="2227426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607A23C5-0A68-58E9-185E-DBE58CEB499D}"/>
                </a:ext>
              </a:extLst>
            </p:cNvPr>
            <p:cNvSpPr/>
            <p:nvPr/>
          </p:nvSpPr>
          <p:spPr bwMode="auto">
            <a:xfrm>
              <a:off x="4211960" y="2393632"/>
              <a:ext cx="2660413" cy="18651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CE8B0757-A59C-4F3C-A598-269D5CA393E0}"/>
                </a:ext>
              </a:extLst>
            </p:cNvPr>
            <p:cNvSpPr txBox="1"/>
            <p:nvPr/>
          </p:nvSpPr>
          <p:spPr bwMode="auto">
            <a:xfrm>
              <a:off x="5134441" y="2031357"/>
              <a:ext cx="78579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NZ" dirty="0"/>
                <a:t>Server</a:t>
              </a:r>
              <a:endParaRPr lang="de-DE" dirty="0"/>
            </a:p>
          </p:txBody>
        </p:sp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42897F97-1D72-F7B6-0673-08345305B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96036" y="2762964"/>
              <a:ext cx="1368152" cy="1177069"/>
            </a:xfrm>
            <a:prstGeom prst="rect">
              <a:avLst/>
            </a:prstGeom>
          </p:spPr>
        </p:pic>
      </p:grpSp>
      <p:sp>
        <p:nvSpPr>
          <p:cNvPr id="33" name="Inhaltsplatzhalter 16">
            <a:extLst>
              <a:ext uri="{FF2B5EF4-FFF2-40B4-BE49-F238E27FC236}">
                <a16:creationId xmlns:a16="http://schemas.microsoft.com/office/drawing/2014/main" id="{FB9FC60E-E518-36AC-0300-BCF9D46A9392}"/>
              </a:ext>
            </a:extLst>
          </p:cNvPr>
          <p:cNvSpPr txBox="1">
            <a:spLocks/>
          </p:cNvSpPr>
          <p:nvPr/>
        </p:nvSpPr>
        <p:spPr bwMode="auto">
          <a:xfrm>
            <a:off x="408248" y="2524922"/>
            <a:ext cx="2477939" cy="1917537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0" rIns="0" bIns="0" rtlCol="0">
            <a:noAutofit/>
          </a:bodyPr>
          <a:lstStyle>
            <a:lvl1pPr marL="0" indent="0" algn="l" defTabSz="914400">
              <a:spcBef>
                <a:spcPts val="0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266700" indent="-266700" algn="l" defTabSz="914400">
              <a:spcBef>
                <a:spcPts val="0"/>
              </a:spcBef>
              <a:buClr>
                <a:srgbClr val="2D89CC"/>
              </a:buClr>
              <a:buSzPct val="100000"/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542925" indent="-266700" algn="l" defTabSz="914400">
              <a:spcBef>
                <a:spcPts val="0"/>
              </a:spcBef>
              <a:buClr>
                <a:srgbClr val="2D89CC"/>
              </a:buClr>
              <a:buSzPct val="100000"/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809625" indent="-266700" algn="l" defTabSz="914400">
              <a:spcBef>
                <a:spcPts val="0"/>
              </a:spcBef>
              <a:buClr>
                <a:srgbClr val="2D89CC"/>
              </a:buClr>
              <a:buSzPct val="100000"/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076325" indent="-266700" algn="l" defTabSz="914400">
              <a:spcBef>
                <a:spcPts val="0"/>
              </a:spcBef>
              <a:buClr>
                <a:srgbClr val="2D89CC"/>
              </a:buClr>
              <a:buSzPct val="100000"/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const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handsfree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new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Handsfree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showDebug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true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setup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wrap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$parent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document.querySelector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'#video-holder'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hands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enabled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true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The maximum number of hands to detect [0 - 4]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maxNumHands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1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Minimum confidence [0 - 1] for a hand to be considered detected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minDetectionConfidence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0.9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Minimum confidence [0 - 1] for the landmark tracker to be considered detected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minTrackingConfidence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0.9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handsfree.start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Websocket to send data to: (use python websocketserver for testing)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var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websocket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new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WebSocket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"ws://localhost:2323"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initialize callbacks for pinch/release events: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for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let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hand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0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hand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2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hand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++)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for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let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finger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0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finger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&lt;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4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finger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++)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handsfree.on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`finger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-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pinched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-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start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-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$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}-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$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finger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`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=&gt;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const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Finger 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document.getElementById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'F'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finger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Finger.classList.add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'dotRed‘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if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hand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==</a:t>
            </a:r>
            <a:r>
              <a:rPr lang="de-DE" sz="500" noProof="1">
                <a:solidFill>
                  <a:srgbClr val="FF0000"/>
                </a:solidFill>
                <a:latin typeface="Courier New" panose="02070309020205020404" pitchFamily="49" charset="0"/>
              </a:rPr>
              <a:t>0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){</a:t>
            </a:r>
            <a:r>
              <a:rPr lang="de-DE" sz="500" b="1" i="1" noProof="1">
                <a:solidFill>
                  <a:srgbClr val="000080"/>
                </a:solidFill>
                <a:latin typeface="Courier New" panose="02070309020205020404" pitchFamily="49" charset="0"/>
              </a:rPr>
              <a:t>return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;}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send only right hand to server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noProof="1">
                <a:solidFill>
                  <a:srgbClr val="008000"/>
                </a:solidFill>
                <a:latin typeface="Courier New" panose="02070309020205020404" pitchFamily="49" charset="0"/>
              </a:rPr>
              <a:t>// Send web_socket - message</a:t>
            </a:r>
            <a:endParaRPr lang="de-DE" sz="500" noProof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websocket.send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"finger"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finger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de-DE" sz="500" noProof="1">
                <a:solidFill>
                  <a:srgbClr val="808080"/>
                </a:solidFill>
                <a:latin typeface="Courier New" panose="02070309020205020404" pitchFamily="49" charset="0"/>
              </a:rPr>
              <a:t>"=pinched"</a:t>
            </a:r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sz="500" b="1" noProof="1">
                <a:solidFill>
                  <a:srgbClr val="000000"/>
                </a:solidFill>
                <a:latin typeface="Courier New" panose="02070309020205020404" pitchFamily="49" charset="0"/>
              </a:rPr>
              <a:t>})</a:t>
            </a:r>
            <a:r>
              <a:rPr lang="de-DE" sz="500" noProof="1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de-DE" sz="600" noProof="1">
                <a:solidFill>
                  <a:srgbClr val="000000"/>
                </a:solidFill>
                <a:latin typeface="Courier New" panose="02070309020205020404" pitchFamily="49" charset="0"/>
              </a:rPr>
              <a:t>. . . </a:t>
            </a:r>
            <a:endParaRPr lang="de-DE" sz="500" noProof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de-DE" sz="500" noProof="1"/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CDB8C3ED-C7EB-1F6F-D437-B7E6CB4CAB5F}"/>
              </a:ext>
            </a:extLst>
          </p:cNvPr>
          <p:cNvGrpSpPr/>
          <p:nvPr/>
        </p:nvGrpSpPr>
        <p:grpSpPr>
          <a:xfrm>
            <a:off x="6155374" y="4118700"/>
            <a:ext cx="2660413" cy="2241521"/>
            <a:chOff x="6156178" y="4622958"/>
            <a:chExt cx="2660413" cy="2241521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93148246-ACA8-C372-3444-78D48DDB1802}"/>
                </a:ext>
              </a:extLst>
            </p:cNvPr>
            <p:cNvGrpSpPr/>
            <p:nvPr/>
          </p:nvGrpSpPr>
          <p:grpSpPr>
            <a:xfrm>
              <a:off x="6156178" y="4622958"/>
              <a:ext cx="2660413" cy="2241521"/>
              <a:chOff x="4211960" y="2393632"/>
              <a:chExt cx="2660413" cy="2241521"/>
            </a:xfrm>
          </p:grpSpPr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12E5009B-5119-7D31-591A-6D5A3BFE3557}"/>
                  </a:ext>
                </a:extLst>
              </p:cNvPr>
              <p:cNvSpPr/>
              <p:nvPr/>
            </p:nvSpPr>
            <p:spPr bwMode="auto">
              <a:xfrm>
                <a:off x="4211960" y="2393632"/>
                <a:ext cx="2660413" cy="186515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484089FA-C613-809F-5280-06DA95A63333}"/>
                  </a:ext>
                </a:extLst>
              </p:cNvPr>
              <p:cNvSpPr txBox="1"/>
              <p:nvPr/>
            </p:nvSpPr>
            <p:spPr bwMode="auto">
              <a:xfrm>
                <a:off x="4985763" y="4265821"/>
                <a:ext cx="111280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NZ" dirty="0"/>
                  <a:t>Hardware</a:t>
                </a:r>
              </a:p>
            </p:txBody>
          </p:sp>
        </p:grpSp>
        <p:pic>
          <p:nvPicPr>
            <p:cNvPr id="43" name="Grafik 42">
              <a:extLst>
                <a:ext uri="{FF2B5EF4-FFF2-40B4-BE49-F238E27FC236}">
                  <a16:creationId xmlns:a16="http://schemas.microsoft.com/office/drawing/2014/main" id="{4C660E96-D411-2346-A42F-62FAFB5F5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233" b="96032" l="9962" r="96935">
                          <a14:foregroundMark x1="16858" y1="28571" x2="28352" y2="86772"/>
                          <a14:foregroundMark x1="28352" y1="86772" x2="58621" y2="77513"/>
                          <a14:foregroundMark x1="58621" y1="77513" x2="83525" y2="43122"/>
                          <a14:foregroundMark x1="83525" y1="43122" x2="67433" y2="21958"/>
                          <a14:foregroundMark x1="30582" y1="7937" x2="29885" y2="7672"/>
                          <a14:foregroundMark x1="67433" y1="21958" x2="36143" y2="10053"/>
                          <a14:foregroundMark x1="27411" y1="10053" x2="17241" y2="19841"/>
                          <a14:foregroundMark x1="29885" y1="7672" x2="29610" y2="7937"/>
                          <a14:foregroundMark x1="17241" y1="19841" x2="22222" y2="61111"/>
                          <a14:foregroundMark x1="22222" y1="61111" x2="43678" y2="90212"/>
                          <a14:foregroundMark x1="43678" y1="90212" x2="64368" y2="88889"/>
                          <a14:foregroundMark x1="64368" y1="88889" x2="46743" y2="96296"/>
                          <a14:foregroundMark x1="46743" y1="96296" x2="45977" y2="96296"/>
                          <a14:foregroundMark x1="36015" y1="18519" x2="49808" y2="39683"/>
                          <a14:foregroundMark x1="49808" y1="39683" x2="70498" y2="40212"/>
                          <a14:foregroundMark x1="70498" y1="40212" x2="90421" y2="37831"/>
                          <a14:foregroundMark x1="90421" y1="37831" x2="80460" y2="26455"/>
                          <a14:foregroundMark x1="90421" y1="56614" x2="75862" y2="69577"/>
                          <a14:foregroundMark x1="72726" y1="69971" x2="71648" y2="70106"/>
                          <a14:foregroundMark x1="75862" y1="69577" x2="72746" y2="69968"/>
                          <a14:foregroundMark x1="96552" y1="48677" x2="97318" y2="48677"/>
                          <a14:foregroundMark x1="51153" y1="6912" x2="38314" y2="5556"/>
                          <a14:foregroundMark x1="70881" y1="8995" x2="64041" y2="8272"/>
                          <a14:foregroundMark x1="43295" y1="4233" x2="41379" y2="5556"/>
                          <a14:backgroundMark x1="32184" y1="7937" x2="32184" y2="10053"/>
                          <a14:backgroundMark x1="56705" y1="8466" x2="55939" y2="10053"/>
                          <a14:backgroundMark x1="80460" y1="76455" x2="75479" y2="74074"/>
                          <a14:backgroundMark x1="58621" y1="8201" x2="59387" y2="8201"/>
                          <a14:backgroundMark x1="57854" y1="6614" x2="57088" y2="952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719278" y="4871677"/>
              <a:ext cx="944372" cy="1367711"/>
            </a:xfrm>
            <a:prstGeom prst="rect">
              <a:avLst/>
            </a:prstGeom>
          </p:spPr>
        </p:pic>
        <p:pic>
          <p:nvPicPr>
            <p:cNvPr id="44" name="Grafik 43">
              <a:extLst>
                <a:ext uri="{FF2B5EF4-FFF2-40B4-BE49-F238E27FC236}">
                  <a16:creationId xmlns:a16="http://schemas.microsoft.com/office/drawing/2014/main" id="{32FB31C1-BD3B-2045-373C-D372DBC06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38" b="89785" l="3563" r="97996">
                          <a14:foregroundMark x1="4900" y1="25538" x2="32962" y2="68817"/>
                          <a14:foregroundMark x1="32962" y1="68817" x2="77951" y2="54839"/>
                          <a14:foregroundMark x1="77951" y1="54839" x2="98218" y2="24731"/>
                          <a14:foregroundMark x1="98218" y1="24731" x2="76615" y2="2151"/>
                          <a14:foregroundMark x1="76615" y1="2151" x2="36971" y2="2688"/>
                          <a14:foregroundMark x1="36971" y1="2688" x2="12472" y2="17742"/>
                          <a14:foregroundMark x1="12472" y1="17742" x2="30512" y2="48656"/>
                          <a14:foregroundMark x1="30512" y1="48656" x2="66147" y2="46774"/>
                          <a14:foregroundMark x1="66147" y1="46774" x2="79510" y2="20161"/>
                          <a14:foregroundMark x1="79510" y1="20161" x2="33185" y2="8333"/>
                          <a14:foregroundMark x1="33185" y1="8333" x2="48330" y2="36828"/>
                          <a14:foregroundMark x1="48330" y1="36828" x2="40980" y2="25000"/>
                          <a14:foregroundMark x1="5345" y1="21505" x2="22494" y2="56183"/>
                          <a14:foregroundMark x1="22494" y1="56183" x2="50557" y2="76613"/>
                          <a14:foregroundMark x1="50557" y1="76613" x2="68584" y2="71901"/>
                          <a14:foregroundMark x1="87683" y1="54737" x2="91314" y2="33333"/>
                          <a14:foregroundMark x1="91314" y1="33333" x2="93764" y2="32527"/>
                          <a14:foregroundMark x1="52561" y1="79032" x2="20713" y2="56183"/>
                          <a14:foregroundMark x1="20713" y1="56183" x2="1114" y2="22312"/>
                          <a14:foregroundMark x1="1114" y1="22312" x2="89087" y2="5914"/>
                          <a14:foregroundMark x1="89087" y1="5914" x2="98218" y2="36559"/>
                          <a14:foregroundMark x1="98218" y1="36559" x2="97996" y2="36559"/>
                          <a14:foregroundMark x1="92205" y1="1882" x2="14699" y2="806"/>
                          <a14:foregroundMark x1="14699" y1="806" x2="5791" y2="7258"/>
                          <a14:foregroundMark x1="3563" y1="19086" x2="6459" y2="34409"/>
                          <a14:backgroundMark x1="81069" y1="67473" x2="83519" y2="63710"/>
                          <a14:backgroundMark x1="85301" y1="66129" x2="85746" y2="67473"/>
                          <a14:backgroundMark x1="85969" y1="59140" x2="85301" y2="70699"/>
                          <a14:backgroundMark x1="87751" y1="57258" x2="88864" y2="55108"/>
                          <a14:backgroundMark x1="79065" y1="69624" x2="88864" y2="55108"/>
                          <a14:backgroundMark x1="77506" y1="67473" x2="74610" y2="69624"/>
                          <a14:backgroundMark x1="75056" y1="70699" x2="81514" y2="70699"/>
                          <a14:backgroundMark x1="73719" y1="69624" x2="77060" y2="69624"/>
                          <a14:backgroundMark x1="73719" y1="70161" x2="70824" y2="73925"/>
                        </a14:backgroundRemoval>
                      </a14:imgEffect>
                    </a14:imgLayer>
                  </a14:imgProps>
                </a:ext>
              </a:extLst>
            </a:blip>
            <a:stretch/>
          </p:blipFill>
          <p:spPr bwMode="auto">
            <a:xfrm>
              <a:off x="6396400" y="5301208"/>
              <a:ext cx="1238661" cy="1026241"/>
            </a:xfrm>
            <a:prstGeom prst="rect">
              <a:avLst/>
            </a:prstGeom>
          </p:spPr>
        </p:pic>
      </p:grpSp>
      <p:cxnSp>
        <p:nvCxnSpPr>
          <p:cNvPr id="51" name="Verbinder: gekrümmt 50">
            <a:extLst>
              <a:ext uri="{FF2B5EF4-FFF2-40B4-BE49-F238E27FC236}">
                <a16:creationId xmlns:a16="http://schemas.microsoft.com/office/drawing/2014/main" id="{0D90F9AD-70D9-68A7-EA18-C1384206462F}"/>
              </a:ext>
            </a:extLst>
          </p:cNvPr>
          <p:cNvCxnSpPr>
            <a:cxnSpLocks/>
            <a:stCxn id="20" idx="3"/>
            <a:endCxn id="35" idx="0"/>
          </p:cNvCxnSpPr>
          <p:nvPr/>
        </p:nvCxnSpPr>
        <p:spPr>
          <a:xfrm>
            <a:off x="7088397" y="2601135"/>
            <a:ext cx="397184" cy="1517565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144">
            <a:extLst>
              <a:ext uri="{FF2B5EF4-FFF2-40B4-BE49-F238E27FC236}">
                <a16:creationId xmlns:a16="http://schemas.microsoft.com/office/drawing/2014/main" id="{6BB108AE-0B77-8BC7-D0A3-43C61C251562}"/>
              </a:ext>
            </a:extLst>
          </p:cNvPr>
          <p:cNvGrpSpPr/>
          <p:nvPr/>
        </p:nvGrpSpPr>
        <p:grpSpPr>
          <a:xfrm>
            <a:off x="2984989" y="2543087"/>
            <a:ext cx="1448162" cy="1881205"/>
            <a:chOff x="0" y="0"/>
            <a:chExt cx="2160214" cy="2805951"/>
          </a:xfrm>
        </p:grpSpPr>
        <p:sp>
          <p:nvSpPr>
            <p:cNvPr id="68" name="Shape 6">
              <a:extLst>
                <a:ext uri="{FF2B5EF4-FFF2-40B4-BE49-F238E27FC236}">
                  <a16:creationId xmlns:a16="http://schemas.microsoft.com/office/drawing/2014/main" id="{870A7477-06B8-E31D-0F0E-2C5E0ECCED5F}"/>
                </a:ext>
              </a:extLst>
            </p:cNvPr>
            <p:cNvSpPr/>
            <p:nvPr/>
          </p:nvSpPr>
          <p:spPr>
            <a:xfrm>
              <a:off x="0" y="0"/>
              <a:ext cx="2160214" cy="2805951"/>
            </a:xfrm>
            <a:custGeom>
              <a:avLst/>
              <a:gdLst/>
              <a:ahLst/>
              <a:cxnLst/>
              <a:rect l="0" t="0" r="0" b="0"/>
              <a:pathLst>
                <a:path w="2160214" h="2805951">
                  <a:moveTo>
                    <a:pt x="1979206" y="0"/>
                  </a:moveTo>
                  <a:lnTo>
                    <a:pt x="2160214" y="63049"/>
                  </a:lnTo>
                  <a:lnTo>
                    <a:pt x="2160214" y="63068"/>
                  </a:lnTo>
                  <a:lnTo>
                    <a:pt x="2001190" y="170015"/>
                  </a:lnTo>
                  <a:lnTo>
                    <a:pt x="1994118" y="115324"/>
                  </a:lnTo>
                  <a:lnTo>
                    <a:pt x="1966990" y="120697"/>
                  </a:lnTo>
                  <a:lnTo>
                    <a:pt x="1873339" y="155473"/>
                  </a:lnTo>
                  <a:lnTo>
                    <a:pt x="1779537" y="203352"/>
                  </a:lnTo>
                  <a:lnTo>
                    <a:pt x="1688452" y="262928"/>
                  </a:lnTo>
                  <a:lnTo>
                    <a:pt x="1601089" y="333820"/>
                  </a:lnTo>
                  <a:lnTo>
                    <a:pt x="1518729" y="414287"/>
                  </a:lnTo>
                  <a:lnTo>
                    <a:pt x="1441094" y="503492"/>
                  </a:lnTo>
                  <a:lnTo>
                    <a:pt x="1369708" y="601015"/>
                  </a:lnTo>
                  <a:lnTo>
                    <a:pt x="1305268" y="705739"/>
                  </a:lnTo>
                  <a:lnTo>
                    <a:pt x="1248512" y="815530"/>
                  </a:lnTo>
                  <a:lnTo>
                    <a:pt x="1200493" y="930669"/>
                  </a:lnTo>
                  <a:lnTo>
                    <a:pt x="1161847" y="1049185"/>
                  </a:lnTo>
                  <a:lnTo>
                    <a:pt x="1133119" y="1171232"/>
                  </a:lnTo>
                  <a:lnTo>
                    <a:pt x="1114971" y="1294613"/>
                  </a:lnTo>
                  <a:lnTo>
                    <a:pt x="1109015" y="1421460"/>
                  </a:lnTo>
                  <a:lnTo>
                    <a:pt x="1102805" y="1551038"/>
                  </a:lnTo>
                  <a:lnTo>
                    <a:pt x="1083856" y="1679626"/>
                  </a:lnTo>
                  <a:lnTo>
                    <a:pt x="1054049" y="1806372"/>
                  </a:lnTo>
                  <a:lnTo>
                    <a:pt x="1013955" y="1929359"/>
                  </a:lnTo>
                  <a:lnTo>
                    <a:pt x="964197" y="2048764"/>
                  </a:lnTo>
                  <a:lnTo>
                    <a:pt x="905370" y="2162518"/>
                  </a:lnTo>
                  <a:lnTo>
                    <a:pt x="838645" y="2270963"/>
                  </a:lnTo>
                  <a:lnTo>
                    <a:pt x="764476" y="2372271"/>
                  </a:lnTo>
                  <a:lnTo>
                    <a:pt x="683666" y="2465134"/>
                  </a:lnTo>
                  <a:lnTo>
                    <a:pt x="597243" y="2548928"/>
                  </a:lnTo>
                  <a:lnTo>
                    <a:pt x="505663" y="2623249"/>
                  </a:lnTo>
                  <a:lnTo>
                    <a:pt x="410070" y="2686152"/>
                  </a:lnTo>
                  <a:lnTo>
                    <a:pt x="310604" y="2736901"/>
                  </a:lnTo>
                  <a:lnTo>
                    <a:pt x="209004" y="2774696"/>
                  </a:lnTo>
                  <a:lnTo>
                    <a:pt x="157061" y="2788247"/>
                  </a:lnTo>
                  <a:lnTo>
                    <a:pt x="104521" y="2798064"/>
                  </a:lnTo>
                  <a:lnTo>
                    <a:pt x="51587" y="2804173"/>
                  </a:lnTo>
                  <a:lnTo>
                    <a:pt x="991" y="2805951"/>
                  </a:lnTo>
                  <a:lnTo>
                    <a:pt x="0" y="2778115"/>
                  </a:lnTo>
                  <a:lnTo>
                    <a:pt x="0" y="2748815"/>
                  </a:lnTo>
                  <a:lnTo>
                    <a:pt x="49555" y="2747074"/>
                  </a:lnTo>
                  <a:lnTo>
                    <a:pt x="97828" y="2741270"/>
                  </a:lnTo>
                  <a:lnTo>
                    <a:pt x="146495" y="2732037"/>
                  </a:lnTo>
                  <a:lnTo>
                    <a:pt x="194564" y="2719388"/>
                  </a:lnTo>
                  <a:lnTo>
                    <a:pt x="290601" y="2683370"/>
                  </a:lnTo>
                  <a:lnTo>
                    <a:pt x="384023" y="2635301"/>
                  </a:lnTo>
                  <a:lnTo>
                    <a:pt x="474155" y="2575573"/>
                  </a:lnTo>
                  <a:lnTo>
                    <a:pt x="561175" y="2504631"/>
                  </a:lnTo>
                  <a:lnTo>
                    <a:pt x="643827" y="2424113"/>
                  </a:lnTo>
                  <a:lnTo>
                    <a:pt x="721360" y="2334819"/>
                  </a:lnTo>
                  <a:lnTo>
                    <a:pt x="792455" y="2237283"/>
                  </a:lnTo>
                  <a:lnTo>
                    <a:pt x="856704" y="2132609"/>
                  </a:lnTo>
                  <a:lnTo>
                    <a:pt x="913397" y="2022526"/>
                  </a:lnTo>
                  <a:lnTo>
                    <a:pt x="961225" y="1907388"/>
                  </a:lnTo>
                  <a:lnTo>
                    <a:pt x="999719" y="1788668"/>
                  </a:lnTo>
                  <a:lnTo>
                    <a:pt x="1028243" y="1666583"/>
                  </a:lnTo>
                  <a:lnTo>
                    <a:pt x="1046251" y="1542758"/>
                  </a:lnTo>
                  <a:lnTo>
                    <a:pt x="1051916" y="1418730"/>
                  </a:lnTo>
                  <a:lnTo>
                    <a:pt x="1057859" y="1291933"/>
                  </a:lnTo>
                  <a:lnTo>
                    <a:pt x="1076617" y="1162939"/>
                  </a:lnTo>
                  <a:lnTo>
                    <a:pt x="1106234" y="1036142"/>
                  </a:lnTo>
                  <a:lnTo>
                    <a:pt x="1146175" y="912965"/>
                  </a:lnTo>
                  <a:lnTo>
                    <a:pt x="1195781" y="793547"/>
                  </a:lnTo>
                  <a:lnTo>
                    <a:pt x="1254519" y="679501"/>
                  </a:lnTo>
                  <a:lnTo>
                    <a:pt x="1321041" y="571106"/>
                  </a:lnTo>
                  <a:lnTo>
                    <a:pt x="1394955" y="469798"/>
                  </a:lnTo>
                  <a:lnTo>
                    <a:pt x="1475626" y="376834"/>
                  </a:lnTo>
                  <a:lnTo>
                    <a:pt x="1561148" y="292989"/>
                  </a:lnTo>
                  <a:lnTo>
                    <a:pt x="1652384" y="218631"/>
                  </a:lnTo>
                  <a:lnTo>
                    <a:pt x="1748231" y="155575"/>
                  </a:lnTo>
                  <a:lnTo>
                    <a:pt x="1847304" y="104623"/>
                  </a:lnTo>
                  <a:lnTo>
                    <a:pt x="1949145" y="66383"/>
                  </a:lnTo>
                  <a:cubicBezTo>
                    <a:pt x="1950580" y="65837"/>
                    <a:pt x="1952079" y="65380"/>
                    <a:pt x="1953565" y="65138"/>
                  </a:cubicBezTo>
                  <a:lnTo>
                    <a:pt x="1986775" y="58533"/>
                  </a:lnTo>
                  <a:lnTo>
                    <a:pt x="197920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69" name="Shape 7">
              <a:extLst>
                <a:ext uri="{FF2B5EF4-FFF2-40B4-BE49-F238E27FC236}">
                  <a16:creationId xmlns:a16="http://schemas.microsoft.com/office/drawing/2014/main" id="{5D77DBDC-63FC-DE49-8A45-A8AF8F1BD0E4}"/>
                </a:ext>
              </a:extLst>
            </p:cNvPr>
            <p:cNvSpPr/>
            <p:nvPr/>
          </p:nvSpPr>
          <p:spPr>
            <a:xfrm>
              <a:off x="528638" y="1941119"/>
              <a:ext cx="234747" cy="239713"/>
            </a:xfrm>
            <a:custGeom>
              <a:avLst/>
              <a:gdLst/>
              <a:ahLst/>
              <a:cxnLst/>
              <a:rect l="0" t="0" r="0" b="0"/>
              <a:pathLst>
                <a:path w="234747" h="239713">
                  <a:moveTo>
                    <a:pt x="112903" y="0"/>
                  </a:moveTo>
                  <a:lnTo>
                    <a:pt x="234747" y="121844"/>
                  </a:lnTo>
                  <a:lnTo>
                    <a:pt x="218478" y="149822"/>
                  </a:lnTo>
                  <a:lnTo>
                    <a:pt x="82347" y="111519"/>
                  </a:lnTo>
                  <a:lnTo>
                    <a:pt x="182156" y="211735"/>
                  </a:lnTo>
                  <a:lnTo>
                    <a:pt x="165684" y="239713"/>
                  </a:lnTo>
                  <a:lnTo>
                    <a:pt x="0" y="193078"/>
                  </a:lnTo>
                  <a:lnTo>
                    <a:pt x="13881" y="169469"/>
                  </a:lnTo>
                  <a:lnTo>
                    <a:pt x="143066" y="205575"/>
                  </a:lnTo>
                  <a:lnTo>
                    <a:pt x="48209" y="110528"/>
                  </a:lnTo>
                  <a:lnTo>
                    <a:pt x="64681" y="82550"/>
                  </a:lnTo>
                  <a:lnTo>
                    <a:pt x="194069" y="118859"/>
                  </a:lnTo>
                  <a:lnTo>
                    <a:pt x="99212" y="23609"/>
                  </a:lnTo>
                  <a:lnTo>
                    <a:pt x="11290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0" name="Shape 8">
              <a:extLst>
                <a:ext uri="{FF2B5EF4-FFF2-40B4-BE49-F238E27FC236}">
                  <a16:creationId xmlns:a16="http://schemas.microsoft.com/office/drawing/2014/main" id="{D667C782-5341-038B-E1AF-C663D992571B}"/>
                </a:ext>
              </a:extLst>
            </p:cNvPr>
            <p:cNvSpPr/>
            <p:nvPr/>
          </p:nvSpPr>
          <p:spPr>
            <a:xfrm>
              <a:off x="661734" y="1813549"/>
              <a:ext cx="60697" cy="151740"/>
            </a:xfrm>
            <a:custGeom>
              <a:avLst/>
              <a:gdLst/>
              <a:ahLst/>
              <a:cxnLst/>
              <a:rect l="0" t="0" r="0" b="0"/>
              <a:pathLst>
                <a:path w="60697" h="151740">
                  <a:moveTo>
                    <a:pt x="60697" y="0"/>
                  </a:moveTo>
                  <a:lnTo>
                    <a:pt x="60697" y="25229"/>
                  </a:lnTo>
                  <a:lnTo>
                    <a:pt x="57048" y="25716"/>
                  </a:lnTo>
                  <a:cubicBezTo>
                    <a:pt x="45542" y="29691"/>
                    <a:pt x="37160" y="37921"/>
                    <a:pt x="31852" y="50329"/>
                  </a:cubicBezTo>
                  <a:cubicBezTo>
                    <a:pt x="25895" y="64210"/>
                    <a:pt x="25057" y="77113"/>
                    <a:pt x="29274" y="89026"/>
                  </a:cubicBezTo>
                  <a:cubicBezTo>
                    <a:pt x="33541" y="100824"/>
                    <a:pt x="42520" y="110450"/>
                    <a:pt x="56261" y="117994"/>
                  </a:cubicBezTo>
                  <a:lnTo>
                    <a:pt x="60697" y="107656"/>
                  </a:lnTo>
                  <a:lnTo>
                    <a:pt x="60697" y="151740"/>
                  </a:lnTo>
                  <a:lnTo>
                    <a:pt x="59830" y="151522"/>
                  </a:lnTo>
                  <a:cubicBezTo>
                    <a:pt x="34722" y="140714"/>
                    <a:pt x="17717" y="125335"/>
                    <a:pt x="8826" y="105485"/>
                  </a:cubicBezTo>
                  <a:cubicBezTo>
                    <a:pt x="0" y="85647"/>
                    <a:pt x="495" y="64311"/>
                    <a:pt x="10414" y="41401"/>
                  </a:cubicBezTo>
                  <a:cubicBezTo>
                    <a:pt x="19304" y="20763"/>
                    <a:pt x="32944" y="7364"/>
                    <a:pt x="51295" y="1116"/>
                  </a:cubicBezTo>
                  <a:lnTo>
                    <a:pt x="60697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1" name="Shape 9">
              <a:extLst>
                <a:ext uri="{FF2B5EF4-FFF2-40B4-BE49-F238E27FC236}">
                  <a16:creationId xmlns:a16="http://schemas.microsoft.com/office/drawing/2014/main" id="{974BD090-4B50-BF70-4514-9069660FB5D6}"/>
                </a:ext>
              </a:extLst>
            </p:cNvPr>
            <p:cNvSpPr/>
            <p:nvPr/>
          </p:nvSpPr>
          <p:spPr>
            <a:xfrm>
              <a:off x="722431" y="1811195"/>
              <a:ext cx="124938" cy="163220"/>
            </a:xfrm>
            <a:custGeom>
              <a:avLst/>
              <a:gdLst/>
              <a:ahLst/>
              <a:cxnLst/>
              <a:rect l="0" t="0" r="0" b="0"/>
              <a:pathLst>
                <a:path w="124938" h="163220">
                  <a:moveTo>
                    <a:pt x="19833" y="0"/>
                  </a:moveTo>
                  <a:cubicBezTo>
                    <a:pt x="30120" y="860"/>
                    <a:pt x="40947" y="3737"/>
                    <a:pt x="52307" y="8627"/>
                  </a:cubicBezTo>
                  <a:lnTo>
                    <a:pt x="64817" y="13986"/>
                  </a:lnTo>
                  <a:lnTo>
                    <a:pt x="15007" y="129670"/>
                  </a:lnTo>
                  <a:cubicBezTo>
                    <a:pt x="32622" y="135919"/>
                    <a:pt x="48053" y="136325"/>
                    <a:pt x="61248" y="130864"/>
                  </a:cubicBezTo>
                  <a:cubicBezTo>
                    <a:pt x="74342" y="125454"/>
                    <a:pt x="84464" y="114392"/>
                    <a:pt x="91601" y="97730"/>
                  </a:cubicBezTo>
                  <a:cubicBezTo>
                    <a:pt x="95817" y="88205"/>
                    <a:pt x="98649" y="78426"/>
                    <a:pt x="100135" y="68355"/>
                  </a:cubicBezTo>
                  <a:cubicBezTo>
                    <a:pt x="101723" y="58182"/>
                    <a:pt x="102028" y="47666"/>
                    <a:pt x="101126" y="36808"/>
                  </a:cubicBezTo>
                  <a:lnTo>
                    <a:pt x="124938" y="46930"/>
                  </a:lnTo>
                  <a:cubicBezTo>
                    <a:pt x="124938" y="57636"/>
                    <a:pt x="123846" y="68151"/>
                    <a:pt x="121763" y="78477"/>
                  </a:cubicBezTo>
                  <a:cubicBezTo>
                    <a:pt x="119630" y="88789"/>
                    <a:pt x="116455" y="98860"/>
                    <a:pt x="112238" y="108639"/>
                  </a:cubicBezTo>
                  <a:cubicBezTo>
                    <a:pt x="101774" y="132998"/>
                    <a:pt x="86343" y="149266"/>
                    <a:pt x="66010" y="157458"/>
                  </a:cubicBezTo>
                  <a:cubicBezTo>
                    <a:pt x="55838" y="161496"/>
                    <a:pt x="45170" y="163220"/>
                    <a:pt x="34019" y="162625"/>
                  </a:cubicBezTo>
                  <a:lnTo>
                    <a:pt x="0" y="154094"/>
                  </a:lnTo>
                  <a:lnTo>
                    <a:pt x="0" y="110010"/>
                  </a:lnTo>
                  <a:lnTo>
                    <a:pt x="34057" y="30648"/>
                  </a:lnTo>
                  <a:cubicBezTo>
                    <a:pt x="27263" y="27746"/>
                    <a:pt x="20713" y="26086"/>
                    <a:pt x="14423" y="25659"/>
                  </a:cubicBezTo>
                  <a:lnTo>
                    <a:pt x="0" y="27583"/>
                  </a:lnTo>
                  <a:lnTo>
                    <a:pt x="0" y="2354"/>
                  </a:lnTo>
                  <a:lnTo>
                    <a:pt x="1983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2" name="Shape 10">
              <a:extLst>
                <a:ext uri="{FF2B5EF4-FFF2-40B4-BE49-F238E27FC236}">
                  <a16:creationId xmlns:a16="http://schemas.microsoft.com/office/drawing/2014/main" id="{E49F3AE7-FB50-F767-F25B-2F232AF7F160}"/>
                </a:ext>
              </a:extLst>
            </p:cNvPr>
            <p:cNvSpPr/>
            <p:nvPr/>
          </p:nvSpPr>
          <p:spPr>
            <a:xfrm>
              <a:off x="652259" y="1640259"/>
              <a:ext cx="163941" cy="155749"/>
            </a:xfrm>
            <a:custGeom>
              <a:avLst/>
              <a:gdLst/>
              <a:ahLst/>
              <a:cxnLst/>
              <a:rect l="0" t="0" r="0" b="0"/>
              <a:pathLst>
                <a:path w="163941" h="155749">
                  <a:moveTo>
                    <a:pt x="151768" y="236"/>
                  </a:moveTo>
                  <a:lnTo>
                    <a:pt x="163941" y="2448"/>
                  </a:lnTo>
                  <a:lnTo>
                    <a:pt x="163941" y="30758"/>
                  </a:lnTo>
                  <a:lnTo>
                    <a:pt x="151475" y="28261"/>
                  </a:lnTo>
                  <a:cubicBezTo>
                    <a:pt x="143307" y="27794"/>
                    <a:pt x="135877" y="28648"/>
                    <a:pt x="129184" y="30832"/>
                  </a:cubicBezTo>
                  <a:cubicBezTo>
                    <a:pt x="115837" y="35201"/>
                    <a:pt x="106909" y="44333"/>
                    <a:pt x="102387" y="58214"/>
                  </a:cubicBezTo>
                  <a:cubicBezTo>
                    <a:pt x="98031" y="71866"/>
                    <a:pt x="100012" y="84414"/>
                    <a:pt x="108344" y="95920"/>
                  </a:cubicBezTo>
                  <a:cubicBezTo>
                    <a:pt x="116586" y="107324"/>
                    <a:pt x="130327" y="116113"/>
                    <a:pt x="149619" y="122311"/>
                  </a:cubicBezTo>
                  <a:lnTo>
                    <a:pt x="163941" y="125115"/>
                  </a:lnTo>
                  <a:lnTo>
                    <a:pt x="163941" y="155749"/>
                  </a:lnTo>
                  <a:lnTo>
                    <a:pt x="0" y="103070"/>
                  </a:lnTo>
                  <a:lnTo>
                    <a:pt x="8331" y="76870"/>
                  </a:lnTo>
                  <a:lnTo>
                    <a:pt x="94056" y="104454"/>
                  </a:lnTo>
                  <a:cubicBezTo>
                    <a:pt x="86423" y="95869"/>
                    <a:pt x="81661" y="86687"/>
                    <a:pt x="79769" y="76870"/>
                  </a:cubicBezTo>
                  <a:cubicBezTo>
                    <a:pt x="77940" y="67104"/>
                    <a:pt x="78880" y="56385"/>
                    <a:pt x="82550" y="44726"/>
                  </a:cubicBezTo>
                  <a:cubicBezTo>
                    <a:pt x="88798" y="25575"/>
                    <a:pt x="101549" y="12379"/>
                    <a:pt x="120853" y="5229"/>
                  </a:cubicBezTo>
                  <a:cubicBezTo>
                    <a:pt x="130448" y="1661"/>
                    <a:pt x="140754" y="0"/>
                    <a:pt x="151768" y="23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3" name="Shape 11">
              <a:extLst>
                <a:ext uri="{FF2B5EF4-FFF2-40B4-BE49-F238E27FC236}">
                  <a16:creationId xmlns:a16="http://schemas.microsoft.com/office/drawing/2014/main" id="{2FF49D65-0F7E-CC16-EAB0-9C2D5AF5BD65}"/>
                </a:ext>
              </a:extLst>
            </p:cNvPr>
            <p:cNvSpPr/>
            <p:nvPr/>
          </p:nvSpPr>
          <p:spPr>
            <a:xfrm>
              <a:off x="816200" y="1642707"/>
              <a:ext cx="91494" cy="171462"/>
            </a:xfrm>
            <a:custGeom>
              <a:avLst/>
              <a:gdLst/>
              <a:ahLst/>
              <a:cxnLst/>
              <a:rect l="0" t="0" r="0" b="0"/>
              <a:pathLst>
                <a:path w="91494" h="171462">
                  <a:moveTo>
                    <a:pt x="0" y="0"/>
                  </a:moveTo>
                  <a:lnTo>
                    <a:pt x="22991" y="4178"/>
                  </a:lnTo>
                  <a:cubicBezTo>
                    <a:pt x="47984" y="12115"/>
                    <a:pt x="66145" y="24612"/>
                    <a:pt x="77563" y="41681"/>
                  </a:cubicBezTo>
                  <a:cubicBezTo>
                    <a:pt x="88916" y="58648"/>
                    <a:pt x="91494" y="76708"/>
                    <a:pt x="85297" y="95859"/>
                  </a:cubicBezTo>
                  <a:cubicBezTo>
                    <a:pt x="81576" y="107518"/>
                    <a:pt x="76013" y="116789"/>
                    <a:pt x="68622" y="123634"/>
                  </a:cubicBezTo>
                  <a:cubicBezTo>
                    <a:pt x="61332" y="130378"/>
                    <a:pt x="52163" y="135039"/>
                    <a:pt x="41050" y="137528"/>
                  </a:cubicBezTo>
                  <a:lnTo>
                    <a:pt x="64863" y="145262"/>
                  </a:lnTo>
                  <a:lnTo>
                    <a:pt x="56519" y="171462"/>
                  </a:lnTo>
                  <a:lnTo>
                    <a:pt x="0" y="153301"/>
                  </a:lnTo>
                  <a:lnTo>
                    <a:pt x="0" y="122667"/>
                  </a:lnTo>
                  <a:lnTo>
                    <a:pt x="12327" y="125080"/>
                  </a:lnTo>
                  <a:cubicBezTo>
                    <a:pt x="20495" y="125507"/>
                    <a:pt x="27950" y="124625"/>
                    <a:pt x="34700" y="122440"/>
                  </a:cubicBezTo>
                  <a:cubicBezTo>
                    <a:pt x="48187" y="117983"/>
                    <a:pt x="57116" y="108902"/>
                    <a:pt x="61484" y="95262"/>
                  </a:cubicBezTo>
                  <a:cubicBezTo>
                    <a:pt x="65942" y="81368"/>
                    <a:pt x="63961" y="68770"/>
                    <a:pt x="55528" y="57353"/>
                  </a:cubicBezTo>
                  <a:cubicBezTo>
                    <a:pt x="47197" y="45999"/>
                    <a:pt x="33455" y="37261"/>
                    <a:pt x="14253" y="31165"/>
                  </a:cubicBezTo>
                  <a:lnTo>
                    <a:pt x="0" y="2831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4" name="Shape 12">
              <a:extLst>
                <a:ext uri="{FF2B5EF4-FFF2-40B4-BE49-F238E27FC236}">
                  <a16:creationId xmlns:a16="http://schemas.microsoft.com/office/drawing/2014/main" id="{630E902B-5728-7BD7-C67A-8A80E773B566}"/>
                </a:ext>
              </a:extLst>
            </p:cNvPr>
            <p:cNvSpPr/>
            <p:nvPr/>
          </p:nvSpPr>
          <p:spPr>
            <a:xfrm>
              <a:off x="769734" y="1488732"/>
              <a:ext cx="178295" cy="149822"/>
            </a:xfrm>
            <a:custGeom>
              <a:avLst/>
              <a:gdLst/>
              <a:ahLst/>
              <a:cxnLst/>
              <a:rect l="0" t="0" r="0" b="0"/>
              <a:pathLst>
                <a:path w="178295" h="149822">
                  <a:moveTo>
                    <a:pt x="24905" y="0"/>
                  </a:moveTo>
                  <a:lnTo>
                    <a:pt x="50101" y="5753"/>
                  </a:lnTo>
                  <a:cubicBezTo>
                    <a:pt x="44552" y="12256"/>
                    <a:pt x="39891" y="19393"/>
                    <a:pt x="36017" y="27178"/>
                  </a:cubicBezTo>
                  <a:cubicBezTo>
                    <a:pt x="32195" y="34874"/>
                    <a:pt x="29274" y="43155"/>
                    <a:pt x="27280" y="51981"/>
                  </a:cubicBezTo>
                  <a:cubicBezTo>
                    <a:pt x="24409" y="65088"/>
                    <a:pt x="24257" y="75400"/>
                    <a:pt x="26886" y="82944"/>
                  </a:cubicBezTo>
                  <a:cubicBezTo>
                    <a:pt x="29413" y="90488"/>
                    <a:pt x="34722" y="95148"/>
                    <a:pt x="42761" y="96838"/>
                  </a:cubicBezTo>
                  <a:cubicBezTo>
                    <a:pt x="49009" y="98323"/>
                    <a:pt x="54420" y="97130"/>
                    <a:pt x="59030" y="93256"/>
                  </a:cubicBezTo>
                  <a:cubicBezTo>
                    <a:pt x="63703" y="89294"/>
                    <a:pt x="69253" y="80556"/>
                    <a:pt x="75705" y="67069"/>
                  </a:cubicBezTo>
                  <a:lnTo>
                    <a:pt x="79667" y="58141"/>
                  </a:lnTo>
                  <a:cubicBezTo>
                    <a:pt x="88151" y="40183"/>
                    <a:pt x="96939" y="28080"/>
                    <a:pt x="106058" y="21819"/>
                  </a:cubicBezTo>
                  <a:cubicBezTo>
                    <a:pt x="115189" y="15469"/>
                    <a:pt x="126454" y="13843"/>
                    <a:pt x="139802" y="16866"/>
                  </a:cubicBezTo>
                  <a:cubicBezTo>
                    <a:pt x="154877" y="20333"/>
                    <a:pt x="165443" y="28969"/>
                    <a:pt x="171552" y="42863"/>
                  </a:cubicBezTo>
                  <a:cubicBezTo>
                    <a:pt x="177597" y="56744"/>
                    <a:pt x="178295" y="74168"/>
                    <a:pt x="173533" y="95047"/>
                  </a:cubicBezTo>
                  <a:cubicBezTo>
                    <a:pt x="171653" y="103784"/>
                    <a:pt x="168770" y="112713"/>
                    <a:pt x="164795" y="121831"/>
                  </a:cubicBezTo>
                  <a:cubicBezTo>
                    <a:pt x="160934" y="130861"/>
                    <a:pt x="156172" y="140195"/>
                    <a:pt x="150508" y="149822"/>
                  </a:cubicBezTo>
                  <a:lnTo>
                    <a:pt x="122936" y="143662"/>
                  </a:lnTo>
                  <a:cubicBezTo>
                    <a:pt x="130226" y="134836"/>
                    <a:pt x="136220" y="125959"/>
                    <a:pt x="140983" y="117069"/>
                  </a:cubicBezTo>
                  <a:cubicBezTo>
                    <a:pt x="145745" y="108090"/>
                    <a:pt x="149225" y="98819"/>
                    <a:pt x="151308" y="89294"/>
                  </a:cubicBezTo>
                  <a:cubicBezTo>
                    <a:pt x="154191" y="76746"/>
                    <a:pt x="154280" y="66573"/>
                    <a:pt x="151511" y="58738"/>
                  </a:cubicBezTo>
                  <a:cubicBezTo>
                    <a:pt x="148730" y="50940"/>
                    <a:pt x="143472" y="46177"/>
                    <a:pt x="135636" y="44450"/>
                  </a:cubicBezTo>
                  <a:cubicBezTo>
                    <a:pt x="128384" y="42863"/>
                    <a:pt x="122238" y="44145"/>
                    <a:pt x="117170" y="48222"/>
                  </a:cubicBezTo>
                  <a:cubicBezTo>
                    <a:pt x="112166" y="52184"/>
                    <a:pt x="106058" y="62001"/>
                    <a:pt x="98920" y="77584"/>
                  </a:cubicBezTo>
                  <a:lnTo>
                    <a:pt x="94361" y="86512"/>
                  </a:lnTo>
                  <a:cubicBezTo>
                    <a:pt x="87211" y="102387"/>
                    <a:pt x="79273" y="113208"/>
                    <a:pt x="70549" y="118859"/>
                  </a:cubicBezTo>
                  <a:cubicBezTo>
                    <a:pt x="61709" y="124562"/>
                    <a:pt x="50902" y="126009"/>
                    <a:pt x="38202" y="123228"/>
                  </a:cubicBezTo>
                  <a:cubicBezTo>
                    <a:pt x="23012" y="119799"/>
                    <a:pt x="12497" y="111722"/>
                    <a:pt x="6642" y="99022"/>
                  </a:cubicBezTo>
                  <a:cubicBezTo>
                    <a:pt x="699" y="86220"/>
                    <a:pt x="0" y="69799"/>
                    <a:pt x="4458" y="49809"/>
                  </a:cubicBezTo>
                  <a:cubicBezTo>
                    <a:pt x="6744" y="40030"/>
                    <a:pt x="9576" y="30950"/>
                    <a:pt x="12992" y="22619"/>
                  </a:cubicBezTo>
                  <a:cubicBezTo>
                    <a:pt x="16320" y="14186"/>
                    <a:pt x="20295" y="6642"/>
                    <a:pt x="2490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5" name="Shape 13">
              <a:extLst>
                <a:ext uri="{FF2B5EF4-FFF2-40B4-BE49-F238E27FC236}">
                  <a16:creationId xmlns:a16="http://schemas.microsoft.com/office/drawing/2014/main" id="{DA62B250-C947-471D-0B2B-FD9C816445D1}"/>
                </a:ext>
              </a:extLst>
            </p:cNvPr>
            <p:cNvSpPr/>
            <p:nvPr/>
          </p:nvSpPr>
          <p:spPr>
            <a:xfrm>
              <a:off x="799097" y="1321213"/>
              <a:ext cx="89806" cy="151527"/>
            </a:xfrm>
            <a:custGeom>
              <a:avLst/>
              <a:gdLst/>
              <a:ahLst/>
              <a:cxnLst/>
              <a:rect l="0" t="0" r="0" b="0"/>
              <a:pathLst>
                <a:path w="89806" h="151527">
                  <a:moveTo>
                    <a:pt x="63576" y="0"/>
                  </a:moveTo>
                  <a:lnTo>
                    <a:pt x="89806" y="59"/>
                  </a:lnTo>
                  <a:lnTo>
                    <a:pt x="89806" y="28522"/>
                  </a:lnTo>
                  <a:lnTo>
                    <a:pt x="69829" y="28121"/>
                  </a:lnTo>
                  <a:cubicBezTo>
                    <a:pt x="61792" y="29150"/>
                    <a:pt x="54623" y="31382"/>
                    <a:pt x="48324" y="34804"/>
                  </a:cubicBezTo>
                  <a:cubicBezTo>
                    <a:pt x="35624" y="41700"/>
                    <a:pt x="28232" y="52419"/>
                    <a:pt x="26099" y="66961"/>
                  </a:cubicBezTo>
                  <a:cubicBezTo>
                    <a:pt x="24016" y="81540"/>
                    <a:pt x="28029" y="93847"/>
                    <a:pt x="38202" y="103867"/>
                  </a:cubicBezTo>
                  <a:cubicBezTo>
                    <a:pt x="48425" y="113786"/>
                    <a:pt x="63360" y="120136"/>
                    <a:pt x="83045" y="122917"/>
                  </a:cubicBezTo>
                  <a:lnTo>
                    <a:pt x="89806" y="123066"/>
                  </a:lnTo>
                  <a:lnTo>
                    <a:pt x="89806" y="151527"/>
                  </a:lnTo>
                  <a:lnTo>
                    <a:pt x="79083" y="151492"/>
                  </a:lnTo>
                  <a:cubicBezTo>
                    <a:pt x="51994" y="147669"/>
                    <a:pt x="31750" y="137954"/>
                    <a:pt x="18364" y="122320"/>
                  </a:cubicBezTo>
                  <a:cubicBezTo>
                    <a:pt x="5016" y="106750"/>
                    <a:pt x="0" y="87154"/>
                    <a:pt x="3277" y="63583"/>
                  </a:cubicBezTo>
                  <a:cubicBezTo>
                    <a:pt x="6604" y="39922"/>
                    <a:pt x="16878" y="22460"/>
                    <a:pt x="34036" y="11195"/>
                  </a:cubicBezTo>
                  <a:cubicBezTo>
                    <a:pt x="42647" y="5588"/>
                    <a:pt x="52495" y="1854"/>
                    <a:pt x="6357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6" name="Shape 14">
              <a:extLst>
                <a:ext uri="{FF2B5EF4-FFF2-40B4-BE49-F238E27FC236}">
                  <a16:creationId xmlns:a16="http://schemas.microsoft.com/office/drawing/2014/main" id="{1A9F71F4-1976-C64E-D301-7C67E6111BE1}"/>
                </a:ext>
              </a:extLst>
            </p:cNvPr>
            <p:cNvSpPr/>
            <p:nvPr/>
          </p:nvSpPr>
          <p:spPr>
            <a:xfrm>
              <a:off x="888903" y="1321271"/>
              <a:ext cx="89988" cy="151554"/>
            </a:xfrm>
            <a:custGeom>
              <a:avLst/>
              <a:gdLst/>
              <a:ahLst/>
              <a:cxnLst/>
              <a:rect l="0" t="0" r="0" b="0"/>
              <a:pathLst>
                <a:path w="89988" h="151554">
                  <a:moveTo>
                    <a:pt x="0" y="0"/>
                  </a:moveTo>
                  <a:lnTo>
                    <a:pt x="10702" y="24"/>
                  </a:lnTo>
                  <a:cubicBezTo>
                    <a:pt x="37689" y="3897"/>
                    <a:pt x="57933" y="13613"/>
                    <a:pt x="71433" y="29196"/>
                  </a:cubicBezTo>
                  <a:cubicBezTo>
                    <a:pt x="84920" y="44817"/>
                    <a:pt x="89988" y="64464"/>
                    <a:pt x="86711" y="88136"/>
                  </a:cubicBezTo>
                  <a:cubicBezTo>
                    <a:pt x="83384" y="111695"/>
                    <a:pt x="73071" y="129107"/>
                    <a:pt x="55748" y="140321"/>
                  </a:cubicBezTo>
                  <a:cubicBezTo>
                    <a:pt x="47093" y="145953"/>
                    <a:pt x="37222" y="149700"/>
                    <a:pt x="26142" y="151554"/>
                  </a:cubicBezTo>
                  <a:lnTo>
                    <a:pt x="0" y="151468"/>
                  </a:lnTo>
                  <a:lnTo>
                    <a:pt x="0" y="123007"/>
                  </a:lnTo>
                  <a:lnTo>
                    <a:pt x="20152" y="123452"/>
                  </a:lnTo>
                  <a:cubicBezTo>
                    <a:pt x="28221" y="122458"/>
                    <a:pt x="35390" y="120274"/>
                    <a:pt x="41664" y="116902"/>
                  </a:cubicBezTo>
                  <a:cubicBezTo>
                    <a:pt x="54263" y="110158"/>
                    <a:pt x="61603" y="99541"/>
                    <a:pt x="63686" y="84961"/>
                  </a:cubicBezTo>
                  <a:cubicBezTo>
                    <a:pt x="65820" y="70420"/>
                    <a:pt x="61806" y="58114"/>
                    <a:pt x="51583" y="48043"/>
                  </a:cubicBezTo>
                  <a:cubicBezTo>
                    <a:pt x="41410" y="37883"/>
                    <a:pt x="26488" y="31380"/>
                    <a:pt x="6739" y="28599"/>
                  </a:cubicBezTo>
                  <a:lnTo>
                    <a:pt x="0" y="2846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7" name="Shape 15">
              <a:extLst>
                <a:ext uri="{FF2B5EF4-FFF2-40B4-BE49-F238E27FC236}">
                  <a16:creationId xmlns:a16="http://schemas.microsoft.com/office/drawing/2014/main" id="{71BF5726-7725-62C3-ABB5-522653E5FDF1}"/>
                </a:ext>
              </a:extLst>
            </p:cNvPr>
            <p:cNvSpPr/>
            <p:nvPr/>
          </p:nvSpPr>
          <p:spPr>
            <a:xfrm>
              <a:off x="817905" y="1159129"/>
              <a:ext cx="176555" cy="137211"/>
            </a:xfrm>
            <a:custGeom>
              <a:avLst/>
              <a:gdLst/>
              <a:ahLst/>
              <a:cxnLst/>
              <a:rect l="0" t="0" r="0" b="0"/>
              <a:pathLst>
                <a:path w="176555" h="137211">
                  <a:moveTo>
                    <a:pt x="14338" y="0"/>
                  </a:moveTo>
                  <a:lnTo>
                    <a:pt x="39929" y="1384"/>
                  </a:lnTo>
                  <a:cubicBezTo>
                    <a:pt x="35319" y="8826"/>
                    <a:pt x="31750" y="16370"/>
                    <a:pt x="29223" y="24003"/>
                  </a:cubicBezTo>
                  <a:cubicBezTo>
                    <a:pt x="26734" y="31699"/>
                    <a:pt x="25197" y="39484"/>
                    <a:pt x="24651" y="47422"/>
                  </a:cubicBezTo>
                  <a:cubicBezTo>
                    <a:pt x="23762" y="65176"/>
                    <a:pt x="28626" y="79273"/>
                    <a:pt x="39345" y="89687"/>
                  </a:cubicBezTo>
                  <a:cubicBezTo>
                    <a:pt x="50051" y="100013"/>
                    <a:pt x="65634" y="105766"/>
                    <a:pt x="85966" y="106947"/>
                  </a:cubicBezTo>
                  <a:cubicBezTo>
                    <a:pt x="106109" y="108039"/>
                    <a:pt x="122085" y="103975"/>
                    <a:pt x="133998" y="94844"/>
                  </a:cubicBezTo>
                  <a:cubicBezTo>
                    <a:pt x="145796" y="85725"/>
                    <a:pt x="152146" y="72327"/>
                    <a:pt x="153048" y="54559"/>
                  </a:cubicBezTo>
                  <a:cubicBezTo>
                    <a:pt x="153594" y="46622"/>
                    <a:pt x="152997" y="38684"/>
                    <a:pt x="151257" y="30747"/>
                  </a:cubicBezTo>
                  <a:cubicBezTo>
                    <a:pt x="149428" y="22809"/>
                    <a:pt x="146596" y="14872"/>
                    <a:pt x="142723" y="6934"/>
                  </a:cubicBezTo>
                  <a:lnTo>
                    <a:pt x="168123" y="8331"/>
                  </a:lnTo>
                  <a:cubicBezTo>
                    <a:pt x="171298" y="16167"/>
                    <a:pt x="173533" y="24206"/>
                    <a:pt x="174866" y="32537"/>
                  </a:cubicBezTo>
                  <a:cubicBezTo>
                    <a:pt x="176162" y="40767"/>
                    <a:pt x="176555" y="49505"/>
                    <a:pt x="176060" y="58738"/>
                  </a:cubicBezTo>
                  <a:cubicBezTo>
                    <a:pt x="174727" y="83731"/>
                    <a:pt x="165837" y="103188"/>
                    <a:pt x="149276" y="117069"/>
                  </a:cubicBezTo>
                  <a:cubicBezTo>
                    <a:pt x="132601" y="130962"/>
                    <a:pt x="110973" y="137211"/>
                    <a:pt x="84379" y="135725"/>
                  </a:cubicBezTo>
                  <a:cubicBezTo>
                    <a:pt x="57150" y="134290"/>
                    <a:pt x="36170" y="125705"/>
                    <a:pt x="21476" y="109931"/>
                  </a:cubicBezTo>
                  <a:cubicBezTo>
                    <a:pt x="6693" y="94056"/>
                    <a:pt x="0" y="73216"/>
                    <a:pt x="1435" y="47422"/>
                  </a:cubicBezTo>
                  <a:cubicBezTo>
                    <a:pt x="1829" y="38989"/>
                    <a:pt x="3175" y="30747"/>
                    <a:pt x="5410" y="22809"/>
                  </a:cubicBezTo>
                  <a:cubicBezTo>
                    <a:pt x="7544" y="14872"/>
                    <a:pt x="10516" y="7290"/>
                    <a:pt x="1433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8" name="Shape 16">
              <a:extLst>
                <a:ext uri="{FF2B5EF4-FFF2-40B4-BE49-F238E27FC236}">
                  <a16:creationId xmlns:a16="http://schemas.microsoft.com/office/drawing/2014/main" id="{513C939B-6930-F1C4-BF4C-ECCF3C90C4E7}"/>
                </a:ext>
              </a:extLst>
            </p:cNvPr>
            <p:cNvSpPr/>
            <p:nvPr/>
          </p:nvSpPr>
          <p:spPr>
            <a:xfrm>
              <a:off x="757873" y="963816"/>
              <a:ext cx="242888" cy="157163"/>
            </a:xfrm>
            <a:custGeom>
              <a:avLst/>
              <a:gdLst/>
              <a:ahLst/>
              <a:cxnLst/>
              <a:rect l="0" t="0" r="0" b="0"/>
              <a:pathLst>
                <a:path w="242888" h="157163">
                  <a:moveTo>
                    <a:pt x="76606" y="0"/>
                  </a:moveTo>
                  <a:lnTo>
                    <a:pt x="147041" y="94259"/>
                  </a:lnTo>
                  <a:lnTo>
                    <a:pt x="242888" y="9919"/>
                  </a:lnTo>
                  <a:lnTo>
                    <a:pt x="240119" y="45441"/>
                  </a:lnTo>
                  <a:lnTo>
                    <a:pt x="152006" y="123228"/>
                  </a:lnTo>
                  <a:lnTo>
                    <a:pt x="233172" y="129972"/>
                  </a:lnTo>
                  <a:lnTo>
                    <a:pt x="230784" y="157163"/>
                  </a:lnTo>
                  <a:lnTo>
                    <a:pt x="0" y="138303"/>
                  </a:lnTo>
                  <a:lnTo>
                    <a:pt x="2388" y="111125"/>
                  </a:lnTo>
                  <a:lnTo>
                    <a:pt x="138709" y="122238"/>
                  </a:lnTo>
                  <a:lnTo>
                    <a:pt x="73622" y="34722"/>
                  </a:lnTo>
                  <a:lnTo>
                    <a:pt x="7660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79" name="Shape 17">
              <a:extLst>
                <a:ext uri="{FF2B5EF4-FFF2-40B4-BE49-F238E27FC236}">
                  <a16:creationId xmlns:a16="http://schemas.microsoft.com/office/drawing/2014/main" id="{DADA96A6-1E07-7538-BAC1-2CA92EE6BD8F}"/>
                </a:ext>
              </a:extLst>
            </p:cNvPr>
            <p:cNvSpPr/>
            <p:nvPr/>
          </p:nvSpPr>
          <p:spPr>
            <a:xfrm>
              <a:off x="865683" y="787736"/>
              <a:ext cx="59283" cy="149027"/>
            </a:xfrm>
            <a:custGeom>
              <a:avLst/>
              <a:gdLst/>
              <a:ahLst/>
              <a:cxnLst/>
              <a:rect l="0" t="0" r="0" b="0"/>
              <a:pathLst>
                <a:path w="59283" h="149027">
                  <a:moveTo>
                    <a:pt x="59283" y="0"/>
                  </a:moveTo>
                  <a:lnTo>
                    <a:pt x="59283" y="25379"/>
                  </a:lnTo>
                  <a:lnTo>
                    <a:pt x="54064" y="26398"/>
                  </a:lnTo>
                  <a:cubicBezTo>
                    <a:pt x="42863" y="31071"/>
                    <a:pt x="34976" y="39694"/>
                    <a:pt x="30455" y="52394"/>
                  </a:cubicBezTo>
                  <a:cubicBezTo>
                    <a:pt x="25197" y="66682"/>
                    <a:pt x="25044" y="79687"/>
                    <a:pt x="30061" y="91295"/>
                  </a:cubicBezTo>
                  <a:cubicBezTo>
                    <a:pt x="35115" y="102801"/>
                    <a:pt x="44742" y="111932"/>
                    <a:pt x="59030" y="118676"/>
                  </a:cubicBezTo>
                  <a:lnTo>
                    <a:pt x="59283" y="117971"/>
                  </a:lnTo>
                  <a:lnTo>
                    <a:pt x="59283" y="149027"/>
                  </a:lnTo>
                  <a:lnTo>
                    <a:pt x="31755" y="134022"/>
                  </a:lnTo>
                  <a:cubicBezTo>
                    <a:pt x="22825" y="126848"/>
                    <a:pt x="15843" y="118428"/>
                    <a:pt x="10808" y="108757"/>
                  </a:cubicBezTo>
                  <a:cubicBezTo>
                    <a:pt x="787" y="89453"/>
                    <a:pt x="0" y="68079"/>
                    <a:pt x="8433" y="44660"/>
                  </a:cubicBezTo>
                  <a:cubicBezTo>
                    <a:pt x="16116" y="23629"/>
                    <a:pt x="28969" y="9481"/>
                    <a:pt x="46926" y="2191"/>
                  </a:cubicBezTo>
                  <a:lnTo>
                    <a:pt x="5928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0" name="Shape 18">
              <a:extLst>
                <a:ext uri="{FF2B5EF4-FFF2-40B4-BE49-F238E27FC236}">
                  <a16:creationId xmlns:a16="http://schemas.microsoft.com/office/drawing/2014/main" id="{73D32D0A-422E-216A-CC11-0074A22C9651}"/>
                </a:ext>
              </a:extLst>
            </p:cNvPr>
            <p:cNvSpPr/>
            <p:nvPr/>
          </p:nvSpPr>
          <p:spPr>
            <a:xfrm>
              <a:off x="924966" y="784787"/>
              <a:ext cx="125007" cy="163789"/>
            </a:xfrm>
            <a:custGeom>
              <a:avLst/>
              <a:gdLst/>
              <a:ahLst/>
              <a:cxnLst/>
              <a:rect l="0" t="0" r="0" b="0"/>
              <a:pathLst>
                <a:path w="125007" h="163789">
                  <a:moveTo>
                    <a:pt x="16628" y="0"/>
                  </a:moveTo>
                  <a:cubicBezTo>
                    <a:pt x="26947" y="267"/>
                    <a:pt x="37923" y="2511"/>
                    <a:pt x="49556" y="6728"/>
                  </a:cubicBezTo>
                  <a:lnTo>
                    <a:pt x="62256" y="11300"/>
                  </a:lnTo>
                  <a:lnTo>
                    <a:pt x="19393" y="129562"/>
                  </a:lnTo>
                  <a:cubicBezTo>
                    <a:pt x="37554" y="134871"/>
                    <a:pt x="53023" y="134426"/>
                    <a:pt x="65825" y="128178"/>
                  </a:cubicBezTo>
                  <a:cubicBezTo>
                    <a:pt x="78626" y="121968"/>
                    <a:pt x="88100" y="110411"/>
                    <a:pt x="94209" y="93443"/>
                  </a:cubicBezTo>
                  <a:cubicBezTo>
                    <a:pt x="97778" y="83525"/>
                    <a:pt x="100013" y="73504"/>
                    <a:pt x="100953" y="63281"/>
                  </a:cubicBezTo>
                  <a:cubicBezTo>
                    <a:pt x="101842" y="52968"/>
                    <a:pt x="101550" y="42453"/>
                    <a:pt x="99962" y="31734"/>
                  </a:cubicBezTo>
                  <a:lnTo>
                    <a:pt x="124372" y="40459"/>
                  </a:lnTo>
                  <a:cubicBezTo>
                    <a:pt x="125007" y="51076"/>
                    <a:pt x="124613" y="61604"/>
                    <a:pt x="123178" y="72018"/>
                  </a:cubicBezTo>
                  <a:cubicBezTo>
                    <a:pt x="121692" y="82483"/>
                    <a:pt x="119101" y="92656"/>
                    <a:pt x="115431" y="102575"/>
                  </a:cubicBezTo>
                  <a:cubicBezTo>
                    <a:pt x="106401" y="127581"/>
                    <a:pt x="92025" y="144790"/>
                    <a:pt x="72175" y="154175"/>
                  </a:cubicBezTo>
                  <a:cubicBezTo>
                    <a:pt x="52337" y="163598"/>
                    <a:pt x="30011" y="163789"/>
                    <a:pt x="5106" y="154759"/>
                  </a:cubicBezTo>
                  <a:lnTo>
                    <a:pt x="0" y="151976"/>
                  </a:lnTo>
                  <a:lnTo>
                    <a:pt x="0" y="120920"/>
                  </a:lnTo>
                  <a:lnTo>
                    <a:pt x="32881" y="29550"/>
                  </a:lnTo>
                  <a:cubicBezTo>
                    <a:pt x="25813" y="27118"/>
                    <a:pt x="19105" y="25876"/>
                    <a:pt x="12755" y="25838"/>
                  </a:cubicBezTo>
                  <a:lnTo>
                    <a:pt x="0" y="28328"/>
                  </a:lnTo>
                  <a:lnTo>
                    <a:pt x="0" y="2949"/>
                  </a:lnTo>
                  <a:lnTo>
                    <a:pt x="1662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1" name="Shape 19">
              <a:extLst>
                <a:ext uri="{FF2B5EF4-FFF2-40B4-BE49-F238E27FC236}">
                  <a16:creationId xmlns:a16="http://schemas.microsoft.com/office/drawing/2014/main" id="{E83861CA-86FA-B429-FF60-221B003479C3}"/>
                </a:ext>
              </a:extLst>
            </p:cNvPr>
            <p:cNvSpPr/>
            <p:nvPr/>
          </p:nvSpPr>
          <p:spPr>
            <a:xfrm>
              <a:off x="888200" y="633705"/>
              <a:ext cx="229197" cy="136677"/>
            </a:xfrm>
            <a:custGeom>
              <a:avLst/>
              <a:gdLst/>
              <a:ahLst/>
              <a:cxnLst/>
              <a:rect l="0" t="0" r="0" b="0"/>
              <a:pathLst>
                <a:path w="229197" h="136677">
                  <a:moveTo>
                    <a:pt x="79578" y="0"/>
                  </a:moveTo>
                  <a:lnTo>
                    <a:pt x="98628" y="9335"/>
                  </a:lnTo>
                  <a:lnTo>
                    <a:pt x="73825" y="60135"/>
                  </a:lnTo>
                  <a:lnTo>
                    <a:pt x="154978" y="100013"/>
                  </a:lnTo>
                  <a:cubicBezTo>
                    <a:pt x="167284" y="105969"/>
                    <a:pt x="175971" y="108153"/>
                    <a:pt x="180975" y="106566"/>
                  </a:cubicBezTo>
                  <a:cubicBezTo>
                    <a:pt x="186131" y="104877"/>
                    <a:pt x="191199" y="98831"/>
                    <a:pt x="196253" y="88506"/>
                  </a:cubicBezTo>
                  <a:lnTo>
                    <a:pt x="208559" y="63310"/>
                  </a:lnTo>
                  <a:lnTo>
                    <a:pt x="229197" y="73431"/>
                  </a:lnTo>
                  <a:lnTo>
                    <a:pt x="216891" y="98628"/>
                  </a:lnTo>
                  <a:cubicBezTo>
                    <a:pt x="207467" y="117678"/>
                    <a:pt x="197498" y="129134"/>
                    <a:pt x="186931" y="132956"/>
                  </a:cubicBezTo>
                  <a:cubicBezTo>
                    <a:pt x="176365" y="136677"/>
                    <a:pt x="161684" y="133896"/>
                    <a:pt x="142875" y="124625"/>
                  </a:cubicBezTo>
                  <a:lnTo>
                    <a:pt x="61709" y="84734"/>
                  </a:lnTo>
                  <a:lnTo>
                    <a:pt x="52781" y="102794"/>
                  </a:lnTo>
                  <a:lnTo>
                    <a:pt x="33731" y="93472"/>
                  </a:lnTo>
                  <a:lnTo>
                    <a:pt x="42659" y="75413"/>
                  </a:lnTo>
                  <a:lnTo>
                    <a:pt x="0" y="54572"/>
                  </a:lnTo>
                  <a:lnTo>
                    <a:pt x="12103" y="29972"/>
                  </a:lnTo>
                  <a:lnTo>
                    <a:pt x="54775" y="50800"/>
                  </a:lnTo>
                  <a:lnTo>
                    <a:pt x="7957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2" name="Shape 20">
              <a:extLst>
                <a:ext uri="{FF2B5EF4-FFF2-40B4-BE49-F238E27FC236}">
                  <a16:creationId xmlns:a16="http://schemas.microsoft.com/office/drawing/2014/main" id="{68BAB06A-674B-146A-74EE-04FCD9428335}"/>
                </a:ext>
              </a:extLst>
            </p:cNvPr>
            <p:cNvSpPr/>
            <p:nvPr/>
          </p:nvSpPr>
          <p:spPr>
            <a:xfrm>
              <a:off x="930173" y="2232279"/>
              <a:ext cx="88439" cy="186239"/>
            </a:xfrm>
            <a:custGeom>
              <a:avLst/>
              <a:gdLst/>
              <a:ahLst/>
              <a:cxnLst/>
              <a:rect l="0" t="0" r="0" b="0"/>
              <a:pathLst>
                <a:path w="88439" h="186239">
                  <a:moveTo>
                    <a:pt x="64186" y="0"/>
                  </a:moveTo>
                  <a:lnTo>
                    <a:pt x="88439" y="16904"/>
                  </a:lnTo>
                  <a:lnTo>
                    <a:pt x="88439" y="55782"/>
                  </a:lnTo>
                  <a:lnTo>
                    <a:pt x="70536" y="52578"/>
                  </a:lnTo>
                  <a:cubicBezTo>
                    <a:pt x="56794" y="52972"/>
                    <a:pt x="45682" y="59284"/>
                    <a:pt x="37198" y="71438"/>
                  </a:cubicBezTo>
                  <a:cubicBezTo>
                    <a:pt x="28765" y="83490"/>
                    <a:pt x="26683" y="96037"/>
                    <a:pt x="31051" y="109131"/>
                  </a:cubicBezTo>
                  <a:cubicBezTo>
                    <a:pt x="35319" y="122136"/>
                    <a:pt x="45491" y="134290"/>
                    <a:pt x="61608" y="145644"/>
                  </a:cubicBezTo>
                  <a:cubicBezTo>
                    <a:pt x="69748" y="151276"/>
                    <a:pt x="77562" y="155445"/>
                    <a:pt x="85041" y="158156"/>
                  </a:cubicBezTo>
                  <a:lnTo>
                    <a:pt x="88439" y="158754"/>
                  </a:lnTo>
                  <a:lnTo>
                    <a:pt x="88439" y="186239"/>
                  </a:lnTo>
                  <a:lnTo>
                    <a:pt x="76800" y="184694"/>
                  </a:lnTo>
                  <a:cubicBezTo>
                    <a:pt x="66551" y="181353"/>
                    <a:pt x="56134" y="176009"/>
                    <a:pt x="45542" y="168669"/>
                  </a:cubicBezTo>
                  <a:cubicBezTo>
                    <a:pt x="24498" y="153886"/>
                    <a:pt x="11214" y="136919"/>
                    <a:pt x="5651" y="117869"/>
                  </a:cubicBezTo>
                  <a:cubicBezTo>
                    <a:pt x="0" y="98717"/>
                    <a:pt x="2972" y="80759"/>
                    <a:pt x="14580" y="64084"/>
                  </a:cubicBezTo>
                  <a:cubicBezTo>
                    <a:pt x="21628" y="54064"/>
                    <a:pt x="29667" y="46774"/>
                    <a:pt x="38786" y="42266"/>
                  </a:cubicBezTo>
                  <a:cubicBezTo>
                    <a:pt x="47815" y="37643"/>
                    <a:pt x="57937" y="35865"/>
                    <a:pt x="69152" y="36906"/>
                  </a:cubicBezTo>
                  <a:lnTo>
                    <a:pt x="48514" y="22415"/>
                  </a:lnTo>
                  <a:lnTo>
                    <a:pt x="6418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3" name="Shape 21">
              <a:extLst>
                <a:ext uri="{FF2B5EF4-FFF2-40B4-BE49-F238E27FC236}">
                  <a16:creationId xmlns:a16="http://schemas.microsoft.com/office/drawing/2014/main" id="{C0290800-DDD0-433D-A3BD-C2B9308988C3}"/>
                </a:ext>
              </a:extLst>
            </p:cNvPr>
            <p:cNvSpPr/>
            <p:nvPr/>
          </p:nvSpPr>
          <p:spPr>
            <a:xfrm>
              <a:off x="1018613" y="2249183"/>
              <a:ext cx="140554" cy="215455"/>
            </a:xfrm>
            <a:custGeom>
              <a:avLst/>
              <a:gdLst/>
              <a:ahLst/>
              <a:cxnLst/>
              <a:rect l="0" t="0" r="0" b="0"/>
              <a:pathLst>
                <a:path w="140554" h="215455">
                  <a:moveTo>
                    <a:pt x="0" y="0"/>
                  </a:moveTo>
                  <a:lnTo>
                    <a:pt x="95609" y="66637"/>
                  </a:lnTo>
                  <a:cubicBezTo>
                    <a:pt x="118723" y="82905"/>
                    <a:pt x="132363" y="100165"/>
                    <a:pt x="136490" y="118427"/>
                  </a:cubicBezTo>
                  <a:cubicBezTo>
                    <a:pt x="140554" y="136677"/>
                    <a:pt x="135195" y="156476"/>
                    <a:pt x="120412" y="177762"/>
                  </a:cubicBezTo>
                  <a:cubicBezTo>
                    <a:pt x="114862" y="185699"/>
                    <a:pt x="109008" y="192786"/>
                    <a:pt x="102950" y="198996"/>
                  </a:cubicBezTo>
                  <a:cubicBezTo>
                    <a:pt x="96854" y="205244"/>
                    <a:pt x="90300" y="210693"/>
                    <a:pt x="83303" y="215455"/>
                  </a:cubicBezTo>
                  <a:lnTo>
                    <a:pt x="61675" y="200380"/>
                  </a:lnTo>
                  <a:cubicBezTo>
                    <a:pt x="69714" y="196316"/>
                    <a:pt x="76851" y="191643"/>
                    <a:pt x="83112" y="186486"/>
                  </a:cubicBezTo>
                  <a:cubicBezTo>
                    <a:pt x="89310" y="181229"/>
                    <a:pt x="94809" y="175184"/>
                    <a:pt x="99572" y="168427"/>
                  </a:cubicBezTo>
                  <a:cubicBezTo>
                    <a:pt x="109744" y="153644"/>
                    <a:pt x="113516" y="139954"/>
                    <a:pt x="110887" y="127355"/>
                  </a:cubicBezTo>
                  <a:cubicBezTo>
                    <a:pt x="108360" y="114655"/>
                    <a:pt x="99279" y="102844"/>
                    <a:pt x="83697" y="91833"/>
                  </a:cubicBezTo>
                  <a:lnTo>
                    <a:pt x="72787" y="84099"/>
                  </a:lnTo>
                  <a:cubicBezTo>
                    <a:pt x="77397" y="94411"/>
                    <a:pt x="79188" y="104635"/>
                    <a:pt x="78147" y="114655"/>
                  </a:cubicBezTo>
                  <a:cubicBezTo>
                    <a:pt x="77054" y="124726"/>
                    <a:pt x="73041" y="134797"/>
                    <a:pt x="66044" y="144818"/>
                  </a:cubicBezTo>
                  <a:cubicBezTo>
                    <a:pt x="54385" y="161480"/>
                    <a:pt x="38561" y="170510"/>
                    <a:pt x="18609" y="171805"/>
                  </a:cubicBezTo>
                  <a:lnTo>
                    <a:pt x="0" y="169335"/>
                  </a:lnTo>
                  <a:lnTo>
                    <a:pt x="0" y="141850"/>
                  </a:lnTo>
                  <a:lnTo>
                    <a:pt x="18025" y="145021"/>
                  </a:lnTo>
                  <a:cubicBezTo>
                    <a:pt x="31614" y="144513"/>
                    <a:pt x="42675" y="138214"/>
                    <a:pt x="51159" y="126161"/>
                  </a:cubicBezTo>
                  <a:cubicBezTo>
                    <a:pt x="59592" y="114008"/>
                    <a:pt x="61725" y="101460"/>
                    <a:pt x="57509" y="88455"/>
                  </a:cubicBezTo>
                  <a:cubicBezTo>
                    <a:pt x="53242" y="75514"/>
                    <a:pt x="43018" y="63411"/>
                    <a:pt x="26750" y="52146"/>
                  </a:cubicBezTo>
                  <a:cubicBezTo>
                    <a:pt x="18692" y="46469"/>
                    <a:pt x="10941" y="42253"/>
                    <a:pt x="3499" y="39505"/>
                  </a:cubicBezTo>
                  <a:lnTo>
                    <a:pt x="0" y="3887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4" name="Shape 22">
              <a:extLst>
                <a:ext uri="{FF2B5EF4-FFF2-40B4-BE49-F238E27FC236}">
                  <a16:creationId xmlns:a16="http://schemas.microsoft.com/office/drawing/2014/main" id="{081C1868-5F03-BA72-A481-5CCFD20613A5}"/>
                </a:ext>
              </a:extLst>
            </p:cNvPr>
            <p:cNvSpPr/>
            <p:nvPr/>
          </p:nvSpPr>
          <p:spPr>
            <a:xfrm>
              <a:off x="1028243" y="2100374"/>
              <a:ext cx="63122" cy="153890"/>
            </a:xfrm>
            <a:custGeom>
              <a:avLst/>
              <a:gdLst/>
              <a:ahLst/>
              <a:cxnLst/>
              <a:rect l="0" t="0" r="0" b="0"/>
              <a:pathLst>
                <a:path w="63122" h="153890">
                  <a:moveTo>
                    <a:pt x="63122" y="0"/>
                  </a:moveTo>
                  <a:lnTo>
                    <a:pt x="63122" y="25077"/>
                  </a:lnTo>
                  <a:lnTo>
                    <a:pt x="61824" y="25136"/>
                  </a:lnTo>
                  <a:cubicBezTo>
                    <a:pt x="49911" y="28210"/>
                    <a:pt x="40780" y="35652"/>
                    <a:pt x="34430" y="47564"/>
                  </a:cubicBezTo>
                  <a:cubicBezTo>
                    <a:pt x="27292" y="60963"/>
                    <a:pt x="25400" y="73752"/>
                    <a:pt x="28677" y="86058"/>
                  </a:cubicBezTo>
                  <a:cubicBezTo>
                    <a:pt x="32004" y="98263"/>
                    <a:pt x="40284" y="108639"/>
                    <a:pt x="53480" y="117211"/>
                  </a:cubicBezTo>
                  <a:lnTo>
                    <a:pt x="63122" y="98975"/>
                  </a:lnTo>
                  <a:lnTo>
                    <a:pt x="63122" y="153890"/>
                  </a:lnTo>
                  <a:lnTo>
                    <a:pt x="53886" y="150752"/>
                  </a:lnTo>
                  <a:cubicBezTo>
                    <a:pt x="29972" y="137950"/>
                    <a:pt x="14389" y="121288"/>
                    <a:pt x="7252" y="100739"/>
                  </a:cubicBezTo>
                  <a:cubicBezTo>
                    <a:pt x="0" y="80102"/>
                    <a:pt x="2235" y="58778"/>
                    <a:pt x="13995" y="36655"/>
                  </a:cubicBezTo>
                  <a:cubicBezTo>
                    <a:pt x="24460" y="16957"/>
                    <a:pt x="39141" y="4803"/>
                    <a:pt x="58052" y="143"/>
                  </a:cubicBezTo>
                  <a:lnTo>
                    <a:pt x="63122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5" name="Shape 23">
              <a:extLst>
                <a:ext uri="{FF2B5EF4-FFF2-40B4-BE49-F238E27FC236}">
                  <a16:creationId xmlns:a16="http://schemas.microsoft.com/office/drawing/2014/main" id="{2B829D3B-A01B-5A7E-C152-55B47482102D}"/>
                </a:ext>
              </a:extLst>
            </p:cNvPr>
            <p:cNvSpPr/>
            <p:nvPr/>
          </p:nvSpPr>
          <p:spPr>
            <a:xfrm>
              <a:off x="1091365" y="2099688"/>
              <a:ext cx="125104" cy="164573"/>
            </a:xfrm>
            <a:custGeom>
              <a:avLst/>
              <a:gdLst/>
              <a:ahLst/>
              <a:cxnLst/>
              <a:rect l="0" t="0" r="0" b="0"/>
              <a:pathLst>
                <a:path w="125104" h="164573">
                  <a:moveTo>
                    <a:pt x="24404" y="0"/>
                  </a:moveTo>
                  <a:cubicBezTo>
                    <a:pt x="34585" y="1756"/>
                    <a:pt x="45126" y="5540"/>
                    <a:pt x="56042" y="11344"/>
                  </a:cubicBezTo>
                  <a:lnTo>
                    <a:pt x="67954" y="17694"/>
                  </a:lnTo>
                  <a:lnTo>
                    <a:pt x="8810" y="128616"/>
                  </a:lnTo>
                  <a:cubicBezTo>
                    <a:pt x="25879" y="136452"/>
                    <a:pt x="41157" y="138141"/>
                    <a:pt x="54657" y="133772"/>
                  </a:cubicBezTo>
                  <a:cubicBezTo>
                    <a:pt x="68145" y="129416"/>
                    <a:pt x="79168" y="119243"/>
                    <a:pt x="87792" y="103216"/>
                  </a:cubicBezTo>
                  <a:cubicBezTo>
                    <a:pt x="92656" y="94085"/>
                    <a:pt x="96326" y="84560"/>
                    <a:pt x="98714" y="74641"/>
                  </a:cubicBezTo>
                  <a:cubicBezTo>
                    <a:pt x="101190" y="64621"/>
                    <a:pt x="102384" y="54156"/>
                    <a:pt x="102282" y="43285"/>
                  </a:cubicBezTo>
                  <a:lnTo>
                    <a:pt x="125104" y="55388"/>
                  </a:lnTo>
                  <a:cubicBezTo>
                    <a:pt x="124152" y="66005"/>
                    <a:pt x="122221" y="76381"/>
                    <a:pt x="119351" y="86554"/>
                  </a:cubicBezTo>
                  <a:cubicBezTo>
                    <a:pt x="116418" y="96625"/>
                    <a:pt x="112455" y="106289"/>
                    <a:pt x="107439" y="115522"/>
                  </a:cubicBezTo>
                  <a:cubicBezTo>
                    <a:pt x="94993" y="139081"/>
                    <a:pt x="78267" y="154118"/>
                    <a:pt x="57235" y="160569"/>
                  </a:cubicBezTo>
                  <a:cubicBezTo>
                    <a:pt x="46790" y="163744"/>
                    <a:pt x="36023" y="164573"/>
                    <a:pt x="24943" y="163052"/>
                  </a:cubicBezTo>
                  <a:lnTo>
                    <a:pt x="0" y="154576"/>
                  </a:lnTo>
                  <a:lnTo>
                    <a:pt x="0" y="99661"/>
                  </a:lnTo>
                  <a:lnTo>
                    <a:pt x="36001" y="31575"/>
                  </a:lnTo>
                  <a:cubicBezTo>
                    <a:pt x="29454" y="28153"/>
                    <a:pt x="23079" y="25959"/>
                    <a:pt x="16865" y="24998"/>
                  </a:cubicBezTo>
                  <a:lnTo>
                    <a:pt x="0" y="25763"/>
                  </a:lnTo>
                  <a:lnTo>
                    <a:pt x="0" y="686"/>
                  </a:lnTo>
                  <a:lnTo>
                    <a:pt x="24404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6" name="Shape 24">
              <a:extLst>
                <a:ext uri="{FF2B5EF4-FFF2-40B4-BE49-F238E27FC236}">
                  <a16:creationId xmlns:a16="http://schemas.microsoft.com/office/drawing/2014/main" id="{F71CE994-C1BF-5761-066F-76003A3E5AD6}"/>
                </a:ext>
              </a:extLst>
            </p:cNvPr>
            <p:cNvSpPr/>
            <p:nvPr/>
          </p:nvSpPr>
          <p:spPr>
            <a:xfrm>
              <a:off x="1047941" y="1969198"/>
              <a:ext cx="229794" cy="131661"/>
            </a:xfrm>
            <a:custGeom>
              <a:avLst/>
              <a:gdLst/>
              <a:ahLst/>
              <a:cxnLst/>
              <a:rect l="0" t="0" r="0" b="0"/>
              <a:pathLst>
                <a:path w="229794" h="131661">
                  <a:moveTo>
                    <a:pt x="76594" y="0"/>
                  </a:moveTo>
                  <a:lnTo>
                    <a:pt x="96241" y="8331"/>
                  </a:lnTo>
                  <a:lnTo>
                    <a:pt x="73825" y="60325"/>
                  </a:lnTo>
                  <a:lnTo>
                    <a:pt x="156972" y="96241"/>
                  </a:lnTo>
                  <a:cubicBezTo>
                    <a:pt x="169418" y="101549"/>
                    <a:pt x="178156" y="103289"/>
                    <a:pt x="183159" y="101397"/>
                  </a:cubicBezTo>
                  <a:cubicBezTo>
                    <a:pt x="188176" y="99416"/>
                    <a:pt x="192938" y="93218"/>
                    <a:pt x="197447" y="82741"/>
                  </a:cubicBezTo>
                  <a:lnTo>
                    <a:pt x="208559" y="56744"/>
                  </a:lnTo>
                  <a:lnTo>
                    <a:pt x="229794" y="65875"/>
                  </a:lnTo>
                  <a:lnTo>
                    <a:pt x="218681" y="91872"/>
                  </a:lnTo>
                  <a:cubicBezTo>
                    <a:pt x="210198" y="111227"/>
                    <a:pt x="200825" y="123025"/>
                    <a:pt x="190500" y="127394"/>
                  </a:cubicBezTo>
                  <a:cubicBezTo>
                    <a:pt x="180188" y="131661"/>
                    <a:pt x="165456" y="129680"/>
                    <a:pt x="146253" y="121438"/>
                  </a:cubicBezTo>
                  <a:lnTo>
                    <a:pt x="63106" y="85522"/>
                  </a:lnTo>
                  <a:lnTo>
                    <a:pt x="54966" y="103975"/>
                  </a:lnTo>
                  <a:lnTo>
                    <a:pt x="35319" y="95644"/>
                  </a:lnTo>
                  <a:lnTo>
                    <a:pt x="43459" y="77191"/>
                  </a:lnTo>
                  <a:lnTo>
                    <a:pt x="0" y="58534"/>
                  </a:lnTo>
                  <a:lnTo>
                    <a:pt x="10719" y="33338"/>
                  </a:lnTo>
                  <a:lnTo>
                    <a:pt x="54178" y="51981"/>
                  </a:lnTo>
                  <a:lnTo>
                    <a:pt x="76594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7" name="Shape 25">
              <a:extLst>
                <a:ext uri="{FF2B5EF4-FFF2-40B4-BE49-F238E27FC236}">
                  <a16:creationId xmlns:a16="http://schemas.microsoft.com/office/drawing/2014/main" id="{263E456B-D145-0043-333A-3CF6C5978614}"/>
                </a:ext>
              </a:extLst>
            </p:cNvPr>
            <p:cNvSpPr/>
            <p:nvPr/>
          </p:nvSpPr>
          <p:spPr>
            <a:xfrm>
              <a:off x="1195629" y="1906537"/>
              <a:ext cx="50203" cy="83541"/>
            </a:xfrm>
            <a:custGeom>
              <a:avLst/>
              <a:gdLst/>
              <a:ahLst/>
              <a:cxnLst/>
              <a:rect l="0" t="0" r="0" b="0"/>
              <a:pathLst>
                <a:path w="50203" h="83541">
                  <a:moveTo>
                    <a:pt x="27191" y="0"/>
                  </a:moveTo>
                  <a:lnTo>
                    <a:pt x="50203" y="8141"/>
                  </a:lnTo>
                  <a:lnTo>
                    <a:pt x="23025" y="83541"/>
                  </a:lnTo>
                  <a:lnTo>
                    <a:pt x="0" y="75413"/>
                  </a:lnTo>
                  <a:lnTo>
                    <a:pt x="2719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8" name="Shape 26">
              <a:extLst>
                <a:ext uri="{FF2B5EF4-FFF2-40B4-BE49-F238E27FC236}">
                  <a16:creationId xmlns:a16="http://schemas.microsoft.com/office/drawing/2014/main" id="{AF65472C-ABE3-6352-8A6D-0C8DE36B36DD}"/>
                </a:ext>
              </a:extLst>
            </p:cNvPr>
            <p:cNvSpPr/>
            <p:nvPr/>
          </p:nvSpPr>
          <p:spPr>
            <a:xfrm>
              <a:off x="1166266" y="1756524"/>
              <a:ext cx="167678" cy="141872"/>
            </a:xfrm>
            <a:custGeom>
              <a:avLst/>
              <a:gdLst/>
              <a:ahLst/>
              <a:cxnLst/>
              <a:rect l="0" t="0" r="0" b="0"/>
              <a:pathLst>
                <a:path w="167678" h="141872">
                  <a:moveTo>
                    <a:pt x="25590" y="0"/>
                  </a:moveTo>
                  <a:lnTo>
                    <a:pt x="52578" y="7938"/>
                  </a:lnTo>
                  <a:cubicBezTo>
                    <a:pt x="50101" y="10465"/>
                    <a:pt x="47917" y="13284"/>
                    <a:pt x="46038" y="16459"/>
                  </a:cubicBezTo>
                  <a:cubicBezTo>
                    <a:pt x="44196" y="19545"/>
                    <a:pt x="42659" y="23165"/>
                    <a:pt x="41465" y="27381"/>
                  </a:cubicBezTo>
                  <a:cubicBezTo>
                    <a:pt x="37008" y="42215"/>
                    <a:pt x="38392" y="55105"/>
                    <a:pt x="45631" y="66078"/>
                  </a:cubicBezTo>
                  <a:cubicBezTo>
                    <a:pt x="52934" y="76937"/>
                    <a:pt x="65583" y="85077"/>
                    <a:pt x="83541" y="90488"/>
                  </a:cubicBezTo>
                  <a:lnTo>
                    <a:pt x="167678" y="115684"/>
                  </a:lnTo>
                  <a:lnTo>
                    <a:pt x="159741" y="141872"/>
                  </a:lnTo>
                  <a:lnTo>
                    <a:pt x="0" y="94056"/>
                  </a:lnTo>
                  <a:lnTo>
                    <a:pt x="7938" y="67856"/>
                  </a:lnTo>
                  <a:lnTo>
                    <a:pt x="32741" y="75197"/>
                  </a:lnTo>
                  <a:cubicBezTo>
                    <a:pt x="24701" y="66764"/>
                    <a:pt x="19634" y="57442"/>
                    <a:pt x="17653" y="47218"/>
                  </a:cubicBezTo>
                  <a:cubicBezTo>
                    <a:pt x="15570" y="36906"/>
                    <a:pt x="16421" y="25489"/>
                    <a:pt x="20231" y="12890"/>
                  </a:cubicBezTo>
                  <a:cubicBezTo>
                    <a:pt x="20777" y="11062"/>
                    <a:pt x="21526" y="9068"/>
                    <a:pt x="22415" y="6934"/>
                  </a:cubicBezTo>
                  <a:cubicBezTo>
                    <a:pt x="23216" y="4851"/>
                    <a:pt x="24308" y="2527"/>
                    <a:pt x="2559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89" name="Shape 27">
              <a:extLst>
                <a:ext uri="{FF2B5EF4-FFF2-40B4-BE49-F238E27FC236}">
                  <a16:creationId xmlns:a16="http://schemas.microsoft.com/office/drawing/2014/main" id="{6DB7D407-8B85-BAED-A1F2-78F5CA8F3729}"/>
                </a:ext>
              </a:extLst>
            </p:cNvPr>
            <p:cNvSpPr/>
            <p:nvPr/>
          </p:nvSpPr>
          <p:spPr>
            <a:xfrm>
              <a:off x="1202423" y="1625877"/>
              <a:ext cx="55880" cy="144676"/>
            </a:xfrm>
            <a:custGeom>
              <a:avLst/>
              <a:gdLst/>
              <a:ahLst/>
              <a:cxnLst/>
              <a:rect l="0" t="0" r="0" b="0"/>
              <a:pathLst>
                <a:path w="55880" h="144676">
                  <a:moveTo>
                    <a:pt x="55880" y="0"/>
                  </a:moveTo>
                  <a:lnTo>
                    <a:pt x="55880" y="26319"/>
                  </a:lnTo>
                  <a:lnTo>
                    <a:pt x="47930" y="28946"/>
                  </a:lnTo>
                  <a:cubicBezTo>
                    <a:pt x="37503" y="35042"/>
                    <a:pt x="30810" y="44618"/>
                    <a:pt x="27889" y="57711"/>
                  </a:cubicBezTo>
                  <a:cubicBezTo>
                    <a:pt x="24714" y="72697"/>
                    <a:pt x="26391" y="85600"/>
                    <a:pt x="32842" y="96408"/>
                  </a:cubicBezTo>
                  <a:cubicBezTo>
                    <a:pt x="36017" y="101768"/>
                    <a:pt x="40284" y="106381"/>
                    <a:pt x="45642" y="110250"/>
                  </a:cubicBezTo>
                  <a:lnTo>
                    <a:pt x="55880" y="115211"/>
                  </a:lnTo>
                  <a:lnTo>
                    <a:pt x="55880" y="144676"/>
                  </a:lnTo>
                  <a:lnTo>
                    <a:pt x="39948" y="138601"/>
                  </a:lnTo>
                  <a:cubicBezTo>
                    <a:pt x="30194" y="132714"/>
                    <a:pt x="22206" y="125332"/>
                    <a:pt x="15977" y="116449"/>
                  </a:cubicBezTo>
                  <a:cubicBezTo>
                    <a:pt x="3569" y="98593"/>
                    <a:pt x="0" y="77460"/>
                    <a:pt x="5258" y="52949"/>
                  </a:cubicBezTo>
                  <a:cubicBezTo>
                    <a:pt x="10020" y="31130"/>
                    <a:pt x="20892" y="15395"/>
                    <a:pt x="37808" y="5730"/>
                  </a:cubicBezTo>
                  <a:lnTo>
                    <a:pt x="5588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0" name="Shape 28">
              <a:extLst>
                <a:ext uri="{FF2B5EF4-FFF2-40B4-BE49-F238E27FC236}">
                  <a16:creationId xmlns:a16="http://schemas.microsoft.com/office/drawing/2014/main" id="{93E8651C-B0FE-F6F7-FE09-DED908B00B8A}"/>
                </a:ext>
              </a:extLst>
            </p:cNvPr>
            <p:cNvSpPr/>
            <p:nvPr/>
          </p:nvSpPr>
          <p:spPr>
            <a:xfrm>
              <a:off x="1258304" y="1621657"/>
              <a:ext cx="124701" cy="161703"/>
            </a:xfrm>
            <a:custGeom>
              <a:avLst/>
              <a:gdLst/>
              <a:ahLst/>
              <a:cxnLst/>
              <a:rect l="0" t="0" r="0" b="0"/>
              <a:pathLst>
                <a:path w="124701" h="161703">
                  <a:moveTo>
                    <a:pt x="9866" y="1092"/>
                  </a:moveTo>
                  <a:cubicBezTo>
                    <a:pt x="20085" y="0"/>
                    <a:pt x="31210" y="768"/>
                    <a:pt x="43243" y="3397"/>
                  </a:cubicBezTo>
                  <a:lnTo>
                    <a:pt x="56540" y="6369"/>
                  </a:lnTo>
                  <a:lnTo>
                    <a:pt x="29743" y="129204"/>
                  </a:lnTo>
                  <a:cubicBezTo>
                    <a:pt x="48399" y="131985"/>
                    <a:pt x="63627" y="129508"/>
                    <a:pt x="75387" y="121672"/>
                  </a:cubicBezTo>
                  <a:cubicBezTo>
                    <a:pt x="87198" y="113875"/>
                    <a:pt x="95034" y="101124"/>
                    <a:pt x="99009" y="83369"/>
                  </a:cubicBezTo>
                  <a:cubicBezTo>
                    <a:pt x="101092" y="73197"/>
                    <a:pt x="101981" y="62935"/>
                    <a:pt x="101587" y="52610"/>
                  </a:cubicBezTo>
                  <a:cubicBezTo>
                    <a:pt x="101181" y="42297"/>
                    <a:pt x="99504" y="31922"/>
                    <a:pt x="96621" y="21457"/>
                  </a:cubicBezTo>
                  <a:lnTo>
                    <a:pt x="121818" y="27006"/>
                  </a:lnTo>
                  <a:cubicBezTo>
                    <a:pt x="123812" y="37484"/>
                    <a:pt x="124701" y="48000"/>
                    <a:pt x="124599" y="58566"/>
                  </a:cubicBezTo>
                  <a:cubicBezTo>
                    <a:pt x="124599" y="69183"/>
                    <a:pt x="123456" y="79597"/>
                    <a:pt x="121234" y="89922"/>
                  </a:cubicBezTo>
                  <a:cubicBezTo>
                    <a:pt x="115519" y="115869"/>
                    <a:pt x="103467" y="134766"/>
                    <a:pt x="85115" y="146666"/>
                  </a:cubicBezTo>
                  <a:cubicBezTo>
                    <a:pt x="66751" y="158579"/>
                    <a:pt x="44577" y="161703"/>
                    <a:pt x="18631" y="156001"/>
                  </a:cubicBezTo>
                  <a:lnTo>
                    <a:pt x="0" y="148896"/>
                  </a:lnTo>
                  <a:lnTo>
                    <a:pt x="0" y="119431"/>
                  </a:lnTo>
                  <a:lnTo>
                    <a:pt x="9106" y="123844"/>
                  </a:lnTo>
                  <a:lnTo>
                    <a:pt x="29553" y="28594"/>
                  </a:lnTo>
                  <a:cubicBezTo>
                    <a:pt x="22282" y="27083"/>
                    <a:pt x="15522" y="26711"/>
                    <a:pt x="9272" y="27475"/>
                  </a:cubicBezTo>
                  <a:lnTo>
                    <a:pt x="0" y="30539"/>
                  </a:lnTo>
                  <a:lnTo>
                    <a:pt x="0" y="4220"/>
                  </a:lnTo>
                  <a:lnTo>
                    <a:pt x="9866" y="1092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1" name="Shape 29">
              <a:extLst>
                <a:ext uri="{FF2B5EF4-FFF2-40B4-BE49-F238E27FC236}">
                  <a16:creationId xmlns:a16="http://schemas.microsoft.com/office/drawing/2014/main" id="{45C007E7-81DA-41E8-0193-48A46C82DF8C}"/>
                </a:ext>
              </a:extLst>
            </p:cNvPr>
            <p:cNvSpPr/>
            <p:nvPr/>
          </p:nvSpPr>
          <p:spPr>
            <a:xfrm>
              <a:off x="1232091" y="1442834"/>
              <a:ext cx="90171" cy="158356"/>
            </a:xfrm>
            <a:custGeom>
              <a:avLst/>
              <a:gdLst/>
              <a:ahLst/>
              <a:cxnLst/>
              <a:rect l="0" t="0" r="0" b="0"/>
              <a:pathLst>
                <a:path w="90171" h="158356">
                  <a:moveTo>
                    <a:pt x="16573" y="0"/>
                  </a:moveTo>
                  <a:lnTo>
                    <a:pt x="90171" y="9281"/>
                  </a:lnTo>
                  <a:lnTo>
                    <a:pt x="90171" y="37467"/>
                  </a:lnTo>
                  <a:lnTo>
                    <a:pt x="68717" y="37286"/>
                  </a:lnTo>
                  <a:cubicBezTo>
                    <a:pt x="60611" y="38376"/>
                    <a:pt x="53480" y="40634"/>
                    <a:pt x="47333" y="44056"/>
                  </a:cubicBezTo>
                  <a:cubicBezTo>
                    <a:pt x="34925" y="50800"/>
                    <a:pt x="27838" y="61468"/>
                    <a:pt x="26098" y="76010"/>
                  </a:cubicBezTo>
                  <a:cubicBezTo>
                    <a:pt x="24257" y="90297"/>
                    <a:pt x="28473" y="102349"/>
                    <a:pt x="38798" y="112128"/>
                  </a:cubicBezTo>
                  <a:cubicBezTo>
                    <a:pt x="49022" y="121793"/>
                    <a:pt x="64148" y="127902"/>
                    <a:pt x="84239" y="130378"/>
                  </a:cubicBezTo>
                  <a:lnTo>
                    <a:pt x="90171" y="130434"/>
                  </a:lnTo>
                  <a:lnTo>
                    <a:pt x="90171" y="158268"/>
                  </a:lnTo>
                  <a:lnTo>
                    <a:pt x="80861" y="158356"/>
                  </a:lnTo>
                  <a:cubicBezTo>
                    <a:pt x="54966" y="155080"/>
                    <a:pt x="34773" y="146152"/>
                    <a:pt x="20345" y="131572"/>
                  </a:cubicBezTo>
                  <a:cubicBezTo>
                    <a:pt x="5956" y="117030"/>
                    <a:pt x="0" y="99771"/>
                    <a:pt x="2476" y="79781"/>
                  </a:cubicBezTo>
                  <a:cubicBezTo>
                    <a:pt x="4064" y="67627"/>
                    <a:pt x="7785" y="57506"/>
                    <a:pt x="13589" y="49416"/>
                  </a:cubicBezTo>
                  <a:cubicBezTo>
                    <a:pt x="19444" y="41224"/>
                    <a:pt x="27635" y="34836"/>
                    <a:pt x="38202" y="30163"/>
                  </a:cubicBezTo>
                  <a:lnTo>
                    <a:pt x="13195" y="26988"/>
                  </a:lnTo>
                  <a:lnTo>
                    <a:pt x="1657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2" name="Shape 30">
              <a:extLst>
                <a:ext uri="{FF2B5EF4-FFF2-40B4-BE49-F238E27FC236}">
                  <a16:creationId xmlns:a16="http://schemas.microsoft.com/office/drawing/2014/main" id="{E32B7364-5226-17D1-7667-7C557FDF0B04}"/>
                </a:ext>
              </a:extLst>
            </p:cNvPr>
            <p:cNvSpPr/>
            <p:nvPr/>
          </p:nvSpPr>
          <p:spPr>
            <a:xfrm>
              <a:off x="1322261" y="1452115"/>
              <a:ext cx="154609" cy="148987"/>
            </a:xfrm>
            <a:custGeom>
              <a:avLst/>
              <a:gdLst/>
              <a:ahLst/>
              <a:cxnLst/>
              <a:rect l="0" t="0" r="0" b="0"/>
              <a:pathLst>
                <a:path w="154609" h="148987">
                  <a:moveTo>
                    <a:pt x="0" y="0"/>
                  </a:moveTo>
                  <a:lnTo>
                    <a:pt x="154609" y="19497"/>
                  </a:lnTo>
                  <a:lnTo>
                    <a:pt x="151231" y="46485"/>
                  </a:lnTo>
                  <a:lnTo>
                    <a:pt x="63525" y="35372"/>
                  </a:lnTo>
                  <a:cubicBezTo>
                    <a:pt x="72643" y="42522"/>
                    <a:pt x="79044" y="50803"/>
                    <a:pt x="82765" y="60175"/>
                  </a:cubicBezTo>
                  <a:cubicBezTo>
                    <a:pt x="86436" y="69459"/>
                    <a:pt x="87528" y="80165"/>
                    <a:pt x="85940" y="92319"/>
                  </a:cubicBezTo>
                  <a:cubicBezTo>
                    <a:pt x="83413" y="112321"/>
                    <a:pt x="73443" y="127600"/>
                    <a:pt x="55981" y="138166"/>
                  </a:cubicBezTo>
                  <a:cubicBezTo>
                    <a:pt x="47250" y="143398"/>
                    <a:pt x="37452" y="146919"/>
                    <a:pt x="26574" y="148736"/>
                  </a:cubicBezTo>
                  <a:lnTo>
                    <a:pt x="0" y="148987"/>
                  </a:lnTo>
                  <a:lnTo>
                    <a:pt x="0" y="121153"/>
                  </a:lnTo>
                  <a:lnTo>
                    <a:pt x="21224" y="121354"/>
                  </a:lnTo>
                  <a:cubicBezTo>
                    <a:pt x="29330" y="120262"/>
                    <a:pt x="36486" y="117992"/>
                    <a:pt x="42684" y="114544"/>
                  </a:cubicBezTo>
                  <a:cubicBezTo>
                    <a:pt x="55143" y="107699"/>
                    <a:pt x="62280" y="97081"/>
                    <a:pt x="64122" y="82794"/>
                  </a:cubicBezTo>
                  <a:cubicBezTo>
                    <a:pt x="65849" y="68265"/>
                    <a:pt x="61531" y="56162"/>
                    <a:pt x="51218" y="46485"/>
                  </a:cubicBezTo>
                  <a:cubicBezTo>
                    <a:pt x="40893" y="36858"/>
                    <a:pt x="25768" y="30762"/>
                    <a:pt x="5778" y="28235"/>
                  </a:cubicBezTo>
                  <a:lnTo>
                    <a:pt x="0" y="2818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3" name="Shape 32">
              <a:extLst>
                <a:ext uri="{FF2B5EF4-FFF2-40B4-BE49-F238E27FC236}">
                  <a16:creationId xmlns:a16="http://schemas.microsoft.com/office/drawing/2014/main" id="{5B75082B-B251-9835-0CAE-F0D3CAFB4E8F}"/>
                </a:ext>
              </a:extLst>
            </p:cNvPr>
            <p:cNvSpPr/>
            <p:nvPr/>
          </p:nvSpPr>
          <p:spPr>
            <a:xfrm>
              <a:off x="1251687" y="1264984"/>
              <a:ext cx="173241" cy="143624"/>
            </a:xfrm>
            <a:custGeom>
              <a:avLst/>
              <a:gdLst/>
              <a:ahLst/>
              <a:cxnLst/>
              <a:rect l="0" t="0" r="0" b="0"/>
              <a:pathLst>
                <a:path w="173241" h="143624">
                  <a:moveTo>
                    <a:pt x="4763" y="0"/>
                  </a:moveTo>
                  <a:lnTo>
                    <a:pt x="171260" y="5766"/>
                  </a:lnTo>
                  <a:lnTo>
                    <a:pt x="170256" y="32944"/>
                  </a:lnTo>
                  <a:lnTo>
                    <a:pt x="144666" y="32156"/>
                  </a:lnTo>
                  <a:cubicBezTo>
                    <a:pt x="154483" y="39052"/>
                    <a:pt x="161684" y="46990"/>
                    <a:pt x="166294" y="55969"/>
                  </a:cubicBezTo>
                  <a:cubicBezTo>
                    <a:pt x="171056" y="64999"/>
                    <a:pt x="173241" y="75311"/>
                    <a:pt x="172847" y="86919"/>
                  </a:cubicBezTo>
                  <a:cubicBezTo>
                    <a:pt x="172149" y="105969"/>
                    <a:pt x="165748" y="120256"/>
                    <a:pt x="153594" y="129781"/>
                  </a:cubicBezTo>
                  <a:cubicBezTo>
                    <a:pt x="141288" y="139306"/>
                    <a:pt x="123635" y="143624"/>
                    <a:pt x="100609" y="142684"/>
                  </a:cubicBezTo>
                  <a:lnTo>
                    <a:pt x="0" y="139306"/>
                  </a:lnTo>
                  <a:lnTo>
                    <a:pt x="800" y="111925"/>
                  </a:lnTo>
                  <a:lnTo>
                    <a:pt x="100406" y="115303"/>
                  </a:lnTo>
                  <a:cubicBezTo>
                    <a:pt x="116192" y="115849"/>
                    <a:pt x="128143" y="113220"/>
                    <a:pt x="136335" y="107366"/>
                  </a:cubicBezTo>
                  <a:cubicBezTo>
                    <a:pt x="144564" y="101562"/>
                    <a:pt x="148831" y="92481"/>
                    <a:pt x="149225" y="80175"/>
                  </a:cubicBezTo>
                  <a:cubicBezTo>
                    <a:pt x="149771" y="65494"/>
                    <a:pt x="145453" y="53734"/>
                    <a:pt x="136335" y="44856"/>
                  </a:cubicBezTo>
                  <a:cubicBezTo>
                    <a:pt x="127102" y="35877"/>
                    <a:pt x="114300" y="31064"/>
                    <a:pt x="98031" y="30366"/>
                  </a:cubicBezTo>
                  <a:lnTo>
                    <a:pt x="3772" y="27191"/>
                  </a:lnTo>
                  <a:lnTo>
                    <a:pt x="476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4" name="Shape 33">
              <a:extLst>
                <a:ext uri="{FF2B5EF4-FFF2-40B4-BE49-F238E27FC236}">
                  <a16:creationId xmlns:a16="http://schemas.microsoft.com/office/drawing/2014/main" id="{0AB78347-B19E-6ED2-F556-8030FDCA7FB7}"/>
                </a:ext>
              </a:extLst>
            </p:cNvPr>
            <p:cNvSpPr/>
            <p:nvPr/>
          </p:nvSpPr>
          <p:spPr>
            <a:xfrm>
              <a:off x="1261555" y="1057108"/>
              <a:ext cx="55643" cy="144507"/>
            </a:xfrm>
            <a:custGeom>
              <a:avLst/>
              <a:gdLst/>
              <a:ahLst/>
              <a:cxnLst/>
              <a:rect l="0" t="0" r="0" b="0"/>
              <a:pathLst>
                <a:path w="55643" h="144507">
                  <a:moveTo>
                    <a:pt x="55643" y="0"/>
                  </a:moveTo>
                  <a:lnTo>
                    <a:pt x="55643" y="26248"/>
                  </a:lnTo>
                  <a:lnTo>
                    <a:pt x="47485" y="29034"/>
                  </a:lnTo>
                  <a:cubicBezTo>
                    <a:pt x="37059" y="35296"/>
                    <a:pt x="30518" y="45011"/>
                    <a:pt x="27838" y="58206"/>
                  </a:cubicBezTo>
                  <a:cubicBezTo>
                    <a:pt x="24663" y="73192"/>
                    <a:pt x="26403" y="85994"/>
                    <a:pt x="32995" y="96713"/>
                  </a:cubicBezTo>
                  <a:cubicBezTo>
                    <a:pt x="36322" y="102066"/>
                    <a:pt x="40688" y="106666"/>
                    <a:pt x="46107" y="110505"/>
                  </a:cubicBezTo>
                  <a:lnTo>
                    <a:pt x="55643" y="115028"/>
                  </a:lnTo>
                  <a:lnTo>
                    <a:pt x="55643" y="144507"/>
                  </a:lnTo>
                  <a:lnTo>
                    <a:pt x="40783" y="138988"/>
                  </a:lnTo>
                  <a:cubicBezTo>
                    <a:pt x="30959" y="133171"/>
                    <a:pt x="22873" y="125827"/>
                    <a:pt x="16523" y="116944"/>
                  </a:cubicBezTo>
                  <a:cubicBezTo>
                    <a:pt x="3823" y="99240"/>
                    <a:pt x="0" y="78158"/>
                    <a:pt x="5016" y="53647"/>
                  </a:cubicBezTo>
                  <a:cubicBezTo>
                    <a:pt x="9677" y="31816"/>
                    <a:pt x="20295" y="16042"/>
                    <a:pt x="36970" y="6225"/>
                  </a:cubicBezTo>
                  <a:lnTo>
                    <a:pt x="5564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5" name="Shape 34">
              <a:extLst>
                <a:ext uri="{FF2B5EF4-FFF2-40B4-BE49-F238E27FC236}">
                  <a16:creationId xmlns:a16="http://schemas.microsoft.com/office/drawing/2014/main" id="{3F87F528-D132-0B97-E3B8-182388F9270D}"/>
                </a:ext>
              </a:extLst>
            </p:cNvPr>
            <p:cNvSpPr/>
            <p:nvPr/>
          </p:nvSpPr>
          <p:spPr>
            <a:xfrm>
              <a:off x="1317198" y="1052833"/>
              <a:ext cx="124887" cy="161452"/>
            </a:xfrm>
            <a:custGeom>
              <a:avLst/>
              <a:gdLst/>
              <a:ahLst/>
              <a:cxnLst/>
              <a:rect l="0" t="0" r="0" b="0"/>
              <a:pathLst>
                <a:path w="124887" h="161452">
                  <a:moveTo>
                    <a:pt x="9155" y="1222"/>
                  </a:moveTo>
                  <a:cubicBezTo>
                    <a:pt x="19376" y="0"/>
                    <a:pt x="30539" y="645"/>
                    <a:pt x="42642" y="3146"/>
                  </a:cubicBezTo>
                  <a:lnTo>
                    <a:pt x="55939" y="5928"/>
                  </a:lnTo>
                  <a:lnTo>
                    <a:pt x="30539" y="129156"/>
                  </a:lnTo>
                  <a:cubicBezTo>
                    <a:pt x="49183" y="131696"/>
                    <a:pt x="64423" y="128965"/>
                    <a:pt x="76170" y="121028"/>
                  </a:cubicBezTo>
                  <a:cubicBezTo>
                    <a:pt x="87981" y="113090"/>
                    <a:pt x="95715" y="100289"/>
                    <a:pt x="99398" y="82521"/>
                  </a:cubicBezTo>
                  <a:cubicBezTo>
                    <a:pt x="101481" y="72361"/>
                    <a:pt x="102269" y="62189"/>
                    <a:pt x="101773" y="51965"/>
                  </a:cubicBezTo>
                  <a:cubicBezTo>
                    <a:pt x="101227" y="41653"/>
                    <a:pt x="99437" y="31226"/>
                    <a:pt x="96414" y="20609"/>
                  </a:cubicBezTo>
                  <a:lnTo>
                    <a:pt x="121623" y="25778"/>
                  </a:lnTo>
                  <a:cubicBezTo>
                    <a:pt x="123706" y="36395"/>
                    <a:pt x="124798" y="46911"/>
                    <a:pt x="124798" y="57325"/>
                  </a:cubicBezTo>
                  <a:cubicBezTo>
                    <a:pt x="124887" y="67789"/>
                    <a:pt x="123897" y="78267"/>
                    <a:pt x="121814" y="88681"/>
                  </a:cubicBezTo>
                  <a:cubicBezTo>
                    <a:pt x="116505" y="114779"/>
                    <a:pt x="104656" y="133868"/>
                    <a:pt x="86292" y="146021"/>
                  </a:cubicBezTo>
                  <a:cubicBezTo>
                    <a:pt x="67941" y="158086"/>
                    <a:pt x="45766" y="161452"/>
                    <a:pt x="19820" y="156143"/>
                  </a:cubicBezTo>
                  <a:lnTo>
                    <a:pt x="0" y="148782"/>
                  </a:lnTo>
                  <a:lnTo>
                    <a:pt x="0" y="119303"/>
                  </a:lnTo>
                  <a:lnTo>
                    <a:pt x="9902" y="124000"/>
                  </a:lnTo>
                  <a:lnTo>
                    <a:pt x="29345" y="28356"/>
                  </a:lnTo>
                  <a:cubicBezTo>
                    <a:pt x="22075" y="26914"/>
                    <a:pt x="15315" y="26603"/>
                    <a:pt x="9065" y="27427"/>
                  </a:cubicBezTo>
                  <a:lnTo>
                    <a:pt x="0" y="30523"/>
                  </a:lnTo>
                  <a:lnTo>
                    <a:pt x="0" y="4274"/>
                  </a:lnTo>
                  <a:lnTo>
                    <a:pt x="9155" y="1222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6" name="Shape 35">
              <a:extLst>
                <a:ext uri="{FF2B5EF4-FFF2-40B4-BE49-F238E27FC236}">
                  <a16:creationId xmlns:a16="http://schemas.microsoft.com/office/drawing/2014/main" id="{71A2CBAE-FBDA-DD3C-ACD4-53BC9BBDE95F}"/>
                </a:ext>
              </a:extLst>
            </p:cNvPr>
            <p:cNvSpPr/>
            <p:nvPr/>
          </p:nvSpPr>
          <p:spPr>
            <a:xfrm>
              <a:off x="1323023" y="871741"/>
              <a:ext cx="179299" cy="170459"/>
            </a:xfrm>
            <a:custGeom>
              <a:avLst/>
              <a:gdLst/>
              <a:ahLst/>
              <a:cxnLst/>
              <a:rect l="0" t="0" r="0" b="0"/>
              <a:pathLst>
                <a:path w="179299" h="170459">
                  <a:moveTo>
                    <a:pt x="39548" y="0"/>
                  </a:moveTo>
                  <a:lnTo>
                    <a:pt x="63360" y="10122"/>
                  </a:lnTo>
                  <a:cubicBezTo>
                    <a:pt x="56604" y="15672"/>
                    <a:pt x="50749" y="21920"/>
                    <a:pt x="45695" y="28765"/>
                  </a:cubicBezTo>
                  <a:cubicBezTo>
                    <a:pt x="40538" y="35662"/>
                    <a:pt x="36170" y="43256"/>
                    <a:pt x="32601" y="51587"/>
                  </a:cubicBezTo>
                  <a:cubicBezTo>
                    <a:pt x="27343" y="64046"/>
                    <a:pt x="25260" y="74155"/>
                    <a:pt x="26441" y="81953"/>
                  </a:cubicBezTo>
                  <a:cubicBezTo>
                    <a:pt x="27534" y="89789"/>
                    <a:pt x="31801" y="95339"/>
                    <a:pt x="39345" y="98615"/>
                  </a:cubicBezTo>
                  <a:cubicBezTo>
                    <a:pt x="45301" y="101143"/>
                    <a:pt x="50952" y="100952"/>
                    <a:pt x="56210" y="98019"/>
                  </a:cubicBezTo>
                  <a:cubicBezTo>
                    <a:pt x="61366" y="94996"/>
                    <a:pt x="68415" y="87401"/>
                    <a:pt x="77241" y="75209"/>
                  </a:cubicBezTo>
                  <a:lnTo>
                    <a:pt x="82804" y="67272"/>
                  </a:lnTo>
                  <a:cubicBezTo>
                    <a:pt x="94463" y="51143"/>
                    <a:pt x="105372" y="40818"/>
                    <a:pt x="115545" y="36309"/>
                  </a:cubicBezTo>
                  <a:cubicBezTo>
                    <a:pt x="125616" y="31839"/>
                    <a:pt x="136881" y="32245"/>
                    <a:pt x="149479" y="37503"/>
                  </a:cubicBezTo>
                  <a:cubicBezTo>
                    <a:pt x="163614" y="43751"/>
                    <a:pt x="172402" y="54267"/>
                    <a:pt x="175870" y="69050"/>
                  </a:cubicBezTo>
                  <a:cubicBezTo>
                    <a:pt x="179299" y="83884"/>
                    <a:pt x="176759" y="101143"/>
                    <a:pt x="168326" y="120840"/>
                  </a:cubicBezTo>
                  <a:cubicBezTo>
                    <a:pt x="164859" y="128930"/>
                    <a:pt x="160388" y="137071"/>
                    <a:pt x="154838" y="145250"/>
                  </a:cubicBezTo>
                  <a:cubicBezTo>
                    <a:pt x="149377" y="153492"/>
                    <a:pt x="143027" y="161874"/>
                    <a:pt x="135788" y="170459"/>
                  </a:cubicBezTo>
                  <a:lnTo>
                    <a:pt x="109791" y="159347"/>
                  </a:lnTo>
                  <a:cubicBezTo>
                    <a:pt x="118516" y="151943"/>
                    <a:pt x="126060" y="144259"/>
                    <a:pt x="132410" y="136322"/>
                  </a:cubicBezTo>
                  <a:cubicBezTo>
                    <a:pt x="138760" y="128384"/>
                    <a:pt x="143827" y="120002"/>
                    <a:pt x="147688" y="111125"/>
                  </a:cubicBezTo>
                  <a:cubicBezTo>
                    <a:pt x="152705" y="99212"/>
                    <a:pt x="154534" y="89243"/>
                    <a:pt x="153251" y="81153"/>
                  </a:cubicBezTo>
                  <a:cubicBezTo>
                    <a:pt x="151905" y="72974"/>
                    <a:pt x="147587" y="67361"/>
                    <a:pt x="140348" y="64287"/>
                  </a:cubicBezTo>
                  <a:cubicBezTo>
                    <a:pt x="133502" y="61265"/>
                    <a:pt x="127254" y="61265"/>
                    <a:pt x="121691" y="64287"/>
                  </a:cubicBezTo>
                  <a:cubicBezTo>
                    <a:pt x="116040" y="67221"/>
                    <a:pt x="108153" y="75794"/>
                    <a:pt x="98082" y="90081"/>
                  </a:cubicBezTo>
                  <a:lnTo>
                    <a:pt x="92126" y="97828"/>
                  </a:lnTo>
                  <a:cubicBezTo>
                    <a:pt x="82106" y="112116"/>
                    <a:pt x="72238" y="121247"/>
                    <a:pt x="62560" y="125209"/>
                  </a:cubicBezTo>
                  <a:cubicBezTo>
                    <a:pt x="52794" y="129184"/>
                    <a:pt x="41923" y="128676"/>
                    <a:pt x="30023" y="123622"/>
                  </a:cubicBezTo>
                  <a:cubicBezTo>
                    <a:pt x="15735" y="117424"/>
                    <a:pt x="6896" y="107544"/>
                    <a:pt x="3429" y="94056"/>
                  </a:cubicBezTo>
                  <a:cubicBezTo>
                    <a:pt x="0" y="80467"/>
                    <a:pt x="2337" y="64237"/>
                    <a:pt x="10376" y="45441"/>
                  </a:cubicBezTo>
                  <a:cubicBezTo>
                    <a:pt x="14338" y="36208"/>
                    <a:pt x="18809" y="27775"/>
                    <a:pt x="23673" y="20231"/>
                  </a:cubicBezTo>
                  <a:cubicBezTo>
                    <a:pt x="28435" y="12598"/>
                    <a:pt x="33744" y="5855"/>
                    <a:pt x="3954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  <p:sp>
          <p:nvSpPr>
            <p:cNvPr id="97" name="Shape 36">
              <a:extLst>
                <a:ext uri="{FF2B5EF4-FFF2-40B4-BE49-F238E27FC236}">
                  <a16:creationId xmlns:a16="http://schemas.microsoft.com/office/drawing/2014/main" id="{5B320BF7-BCD9-61B5-1276-6743DCEFA5E4}"/>
                </a:ext>
              </a:extLst>
            </p:cNvPr>
            <p:cNvSpPr/>
            <p:nvPr/>
          </p:nvSpPr>
          <p:spPr>
            <a:xfrm>
              <a:off x="1345603" y="736943"/>
              <a:ext cx="228600" cy="139459"/>
            </a:xfrm>
            <a:custGeom>
              <a:avLst/>
              <a:gdLst/>
              <a:ahLst/>
              <a:cxnLst/>
              <a:rect l="0" t="0" r="0" b="0"/>
              <a:pathLst>
                <a:path w="228600" h="139459">
                  <a:moveTo>
                    <a:pt x="81356" y="0"/>
                  </a:moveTo>
                  <a:lnTo>
                    <a:pt x="100013" y="9931"/>
                  </a:lnTo>
                  <a:lnTo>
                    <a:pt x="73419" y="59931"/>
                  </a:lnTo>
                  <a:lnTo>
                    <a:pt x="153391" y="102197"/>
                  </a:lnTo>
                  <a:cubicBezTo>
                    <a:pt x="165443" y="108699"/>
                    <a:pt x="174028" y="111125"/>
                    <a:pt x="179184" y="109538"/>
                  </a:cubicBezTo>
                  <a:cubicBezTo>
                    <a:pt x="184341" y="107950"/>
                    <a:pt x="189547" y="102146"/>
                    <a:pt x="194856" y="92075"/>
                  </a:cubicBezTo>
                  <a:lnTo>
                    <a:pt x="208153" y="67272"/>
                  </a:lnTo>
                  <a:lnTo>
                    <a:pt x="228600" y="77991"/>
                  </a:lnTo>
                  <a:lnTo>
                    <a:pt x="215303" y="102794"/>
                  </a:lnTo>
                  <a:cubicBezTo>
                    <a:pt x="205384" y="121602"/>
                    <a:pt x="195059" y="132715"/>
                    <a:pt x="184341" y="136131"/>
                  </a:cubicBezTo>
                  <a:cubicBezTo>
                    <a:pt x="173774" y="139459"/>
                    <a:pt x="159245" y="136233"/>
                    <a:pt x="140691" y="126403"/>
                  </a:cubicBezTo>
                  <a:lnTo>
                    <a:pt x="60719" y="84138"/>
                  </a:lnTo>
                  <a:lnTo>
                    <a:pt x="51194" y="102006"/>
                  </a:lnTo>
                  <a:lnTo>
                    <a:pt x="32537" y="92075"/>
                  </a:lnTo>
                  <a:lnTo>
                    <a:pt x="42062" y="74219"/>
                  </a:lnTo>
                  <a:lnTo>
                    <a:pt x="0" y="51994"/>
                  </a:lnTo>
                  <a:lnTo>
                    <a:pt x="12700" y="27788"/>
                  </a:lnTo>
                  <a:lnTo>
                    <a:pt x="54762" y="50013"/>
                  </a:lnTo>
                  <a:lnTo>
                    <a:pt x="8135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661509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LabVIEW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8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143100691" name="Grafik 114310069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21998" y="2478349"/>
            <a:ext cx="5280497" cy="3265570"/>
          </a:xfrm>
          <a:prstGeom prst="rect">
            <a:avLst/>
          </a:prstGeom>
        </p:spPr>
      </p:pic>
      <p:pic>
        <p:nvPicPr>
          <p:cNvPr id="1716780723" name="Grafik 171678072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152146" y="2060847"/>
            <a:ext cx="3518019" cy="4100573"/>
          </a:xfrm>
          <a:prstGeom prst="rect">
            <a:avLst/>
          </a:prstGeom>
        </p:spPr>
      </p:pic>
      <p:sp>
        <p:nvSpPr>
          <p:cNvPr id="615734724" name="Rechteck 615734723"/>
          <p:cNvSpPr/>
          <p:nvPr/>
        </p:nvSpPr>
        <p:spPr bwMode="auto">
          <a:xfrm>
            <a:off x="5561437" y="3428999"/>
            <a:ext cx="1607343" cy="869155"/>
          </a:xfrm>
          <a:prstGeom prst="rect">
            <a:avLst/>
          </a:prstGeom>
          <a:noFill/>
          <a:ln w="38099" cap="flat" cmpd="sng" algn="ctr">
            <a:solidFill>
              <a:srgbClr val="FF9E1B"/>
            </a:solidFill>
            <a:prstDash val="solid"/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798065" name="Textfeld 1980798064"/>
          <p:cNvSpPr txBox="1"/>
          <p:nvPr/>
        </p:nvSpPr>
        <p:spPr bwMode="auto">
          <a:xfrm>
            <a:off x="1661464" y="2190749"/>
            <a:ext cx="1178044" cy="36579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t>User Panel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678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678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734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5734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Demo</a:t>
            </a:r>
            <a:endParaRPr lang="de-DE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  <a:p>
            <a:pPr>
              <a:defRPr/>
            </a:pPr>
            <a:endParaRPr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>9</a:t>
            </a:fld>
            <a:endParaRPr lang="de-DE">
              <a:cs typeface="Calibri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    &amp;    Abt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280088931" name="Grafik 28008893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21998" y="2060847"/>
            <a:ext cx="7881000" cy="42478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FH_blau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Larissa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/>
    </a:spDef>
    <a:txDef>
      <a:spPr bwMode="auto">
        <a:prstGeom prst="rect">
          <a:avLst/>
        </a:prstGeom>
        <a:noFill/>
        <a:ln>
          <a:noFill/>
        </a:ln>
      </a:spPr>
      <a:bodyPr/>
      <a:lstStyle/>
    </a:tx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927</Words>
  <Application>Microsoft Office PowerPoint</Application>
  <DocSecurity>0</DocSecurity>
  <PresentationFormat>Bildschirmpräsentation (4:3)</PresentationFormat>
  <Paragraphs>148</Paragraphs>
  <Slides>12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1" baseType="lpstr">
      <vt:lpstr>Arial</vt:lpstr>
      <vt:lpstr>Calibri</vt:lpstr>
      <vt:lpstr>Courier New</vt:lpstr>
      <vt:lpstr>LMMono12-Regular</vt:lpstr>
      <vt:lpstr>LMRoman12-Bold</vt:lpstr>
      <vt:lpstr>LMRoman12-Italic</vt:lpstr>
      <vt:lpstr>LMRoman12-Regular</vt:lpstr>
      <vt:lpstr>LMRomanCaps10-Regular</vt:lpstr>
      <vt:lpstr>FH_blau</vt:lpstr>
      <vt:lpstr>Entwicklung und Umsetzung einer intuitiven Steuerung für eine Roboterhand durch Erfassen der Geste einer menschlichen Hand</vt:lpstr>
      <vt:lpstr>Einleitung</vt:lpstr>
      <vt:lpstr>Stand der Technik</vt:lpstr>
      <vt:lpstr>Bowdenzug</vt:lpstr>
      <vt:lpstr>Biegesensor</vt:lpstr>
      <vt:lpstr>Bildverarbeitung</vt:lpstr>
      <vt:lpstr>Umsetzung</vt:lpstr>
      <vt:lpstr>LabVIEW</vt:lpstr>
      <vt:lpstr>Demo</vt:lpstr>
      <vt:lpstr>Danke</vt:lpstr>
      <vt:lpstr>Literatur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Büro</dc:creator>
  <cp:keywords/>
  <dc:description/>
  <cp:lastModifiedBy>Peter Christopher Abt</cp:lastModifiedBy>
  <cp:revision>115</cp:revision>
  <dcterms:created xsi:type="dcterms:W3CDTF">2013-05-28T07:58:57Z</dcterms:created>
  <dcterms:modified xsi:type="dcterms:W3CDTF">2022-07-06T22:59:04Z</dcterms:modified>
  <cp:category/>
  <dc:identifier/>
  <cp:contentStatus/>
  <dc:language/>
  <cp:version/>
</cp:coreProperties>
</file>